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3" r:id="rId8"/>
    <p:sldId id="264" r:id="rId9"/>
    <p:sldId id="265" r:id="rId10"/>
    <p:sldId id="266" r:id="rId11"/>
    <p:sldId id="269" r:id="rId12"/>
    <p:sldId id="270" r:id="rId13"/>
    <p:sldId id="271" r:id="rId14"/>
    <p:sldId id="268" r:id="rId15"/>
    <p:sldId id="272" r:id="rId16"/>
    <p:sldId id="273" r:id="rId17"/>
    <p:sldId id="275" r:id="rId18"/>
    <p:sldId id="276" r:id="rId19"/>
    <p:sldId id="274" r:id="rId20"/>
    <p:sldId id="277" r:id="rId21"/>
    <p:sldId id="278" r:id="rId22"/>
    <p:sldId id="279" r:id="rId23"/>
    <p:sldId id="280" r:id="rId24"/>
  </p:sldIdLst>
  <p:sldSz cx="9144000" cy="6858000" type="screen4x3"/>
  <p:notesSz cx="69977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F5FF"/>
    <a:srgbClr val="DDEEFF"/>
    <a:srgbClr val="BDDEFF"/>
    <a:srgbClr val="22518A"/>
    <a:srgbClr val="C1FFDF"/>
    <a:srgbClr val="00DE6A"/>
    <a:srgbClr val="006666"/>
    <a:srgbClr val="E8F4F8"/>
    <a:srgbClr val="00B0AC"/>
    <a:srgbClr val="009A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08"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43C3A9-86B2-4835-B1F2-98A402C06CA9}" type="datetimeFigureOut">
              <a:rPr lang="en-US" smtClean="0"/>
              <a:pPr/>
              <a:t>3/12/2019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A3ADB2-A5B4-4206-A3A4-CD7540F24EA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43C3A9-86B2-4835-B1F2-98A402C06CA9}" type="datetimeFigureOut">
              <a:rPr lang="en-US" smtClean="0"/>
              <a:pPr/>
              <a:t>3/12/2019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A3ADB2-A5B4-4206-A3A4-CD7540F24EA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43C3A9-86B2-4835-B1F2-98A402C06CA9}" type="datetimeFigureOut">
              <a:rPr lang="en-US" smtClean="0"/>
              <a:pPr/>
              <a:t>3/12/2019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A3ADB2-A5B4-4206-A3A4-CD7540F24EA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43C3A9-86B2-4835-B1F2-98A402C06CA9}" type="datetimeFigureOut">
              <a:rPr lang="en-US" smtClean="0"/>
              <a:pPr/>
              <a:t>3/12/2019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A3ADB2-A5B4-4206-A3A4-CD7540F24EA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43C3A9-86B2-4835-B1F2-98A402C06CA9}" type="datetimeFigureOut">
              <a:rPr lang="en-US" smtClean="0"/>
              <a:pPr/>
              <a:t>3/12/2019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A3ADB2-A5B4-4206-A3A4-CD7540F24EA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43C3A9-86B2-4835-B1F2-98A402C06CA9}" type="datetimeFigureOut">
              <a:rPr lang="en-US" smtClean="0"/>
              <a:pPr/>
              <a:t>3/12/2019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A3ADB2-A5B4-4206-A3A4-CD7540F24EA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43C3A9-86B2-4835-B1F2-98A402C06CA9}" type="datetimeFigureOut">
              <a:rPr lang="en-US" smtClean="0"/>
              <a:pPr/>
              <a:t>3/12/2019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3A3ADB2-A5B4-4206-A3A4-CD7540F24EA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43C3A9-86B2-4835-B1F2-98A402C06CA9}" type="datetimeFigureOut">
              <a:rPr lang="en-US" smtClean="0"/>
              <a:pPr/>
              <a:t>3/12/2019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3A3ADB2-A5B4-4206-A3A4-CD7540F24EA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43C3A9-86B2-4835-B1F2-98A402C06CA9}" type="datetimeFigureOut">
              <a:rPr lang="en-US" smtClean="0"/>
              <a:pPr/>
              <a:t>3/12/2019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3A3ADB2-A5B4-4206-A3A4-CD7540F24EA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43C3A9-86B2-4835-B1F2-98A402C06CA9}" type="datetimeFigureOut">
              <a:rPr lang="en-US" smtClean="0"/>
              <a:pPr/>
              <a:t>3/12/2019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A3ADB2-A5B4-4206-A3A4-CD7540F24EA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43C3A9-86B2-4835-B1F2-98A402C06CA9}" type="datetimeFigureOut">
              <a:rPr lang="en-US" smtClean="0"/>
              <a:pPr/>
              <a:t>3/12/2019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A3ADB2-A5B4-4206-A3A4-CD7540F24EA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43C3A9-86B2-4835-B1F2-98A402C06CA9}" type="datetimeFigureOut">
              <a:rPr lang="en-US" smtClean="0"/>
              <a:pPr/>
              <a:t>3/12/2019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A3ADB2-A5B4-4206-A3A4-CD7540F24EA5}"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ycamoresindstate-my.sharepoint.com/personal/brent_macdonald_indstate_edu/Documents/2019%20-%20Spring/450%20-%20Project%20Management/A201_2017%20sample%20(002).pdf" TargetMode="External"/><Relationship Id="rId2" Type="http://schemas.openxmlformats.org/officeDocument/2006/relationships/hyperlink" Target="https://sycamoresindstate-my.sharepoint.com/personal/brent_macdonald_indstate_edu/Documents/2019%20-%20Spring/450%20-%20Project%20Management/A101_2017%20sample.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hyperlink" Target="https://sycamoresindstate-my.sharepoint.com/personal/brent_macdonald_indstate_edu/Documents/2019%20-%20Spring/450%20-%20Project%20Management/Concrete%20Subcontractor%20Agreement%20Sample.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1"/>
          <p:cNvSpPr>
            <a:spLocks noGrp="1"/>
          </p:cNvSpPr>
          <p:nvPr>
            <p:ph type="ftr" sz="quarter" idx="10"/>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ooter Placeholder 1"/>
          <p:cNvSpPr>
            <a:spLocks noGrp="1"/>
          </p:cNvSpPr>
          <p:nvPr>
            <p:ph type="ftr" sz="quarter" idx="10"/>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ectangle 3"/>
          <p:cNvSpPr>
            <a:spLocks noChangeArrowheads="1"/>
          </p:cNvSpPr>
          <p:nvPr/>
        </p:nvSpPr>
        <p:spPr bwMode="auto">
          <a:xfrm>
            <a:off x="457200" y="838200"/>
            <a:ext cx="8382000" cy="3046988"/>
          </a:xfrm>
          <a:prstGeom prst="rect">
            <a:avLst/>
          </a:prstGeom>
          <a:noFill/>
          <a:ln w="9525">
            <a:noFill/>
            <a:miter lim="800000"/>
            <a:headEnd/>
            <a:tailEnd/>
          </a:ln>
          <a:effectLst/>
        </p:spPr>
        <p:txBody>
          <a:bodyPr wrap="square">
            <a:spAutoFit/>
          </a:bodyPr>
          <a:lstStyle/>
          <a:p>
            <a:r>
              <a:rPr lang="en-US" sz="4800" dirty="0">
                <a:solidFill>
                  <a:srgbClr val="EBF5FF"/>
                </a:solidFill>
                <a:latin typeface="Arial" charset="0"/>
                <a:cs typeface="Arial" charset="0"/>
              </a:rPr>
              <a:t>Chapter </a:t>
            </a:r>
            <a:r>
              <a:rPr lang="en-US" sz="4800" dirty="0" smtClean="0">
                <a:solidFill>
                  <a:srgbClr val="EBF5FF"/>
                </a:solidFill>
                <a:latin typeface="Arial" charset="0"/>
                <a:cs typeface="Arial" charset="0"/>
              </a:rPr>
              <a:t>2.10</a:t>
            </a:r>
          </a:p>
          <a:p>
            <a:endParaRPr lang="en-US" sz="4800" dirty="0">
              <a:solidFill>
                <a:srgbClr val="EBF5FF"/>
              </a:solidFill>
              <a:cs typeface="Times New Roman" charset="0"/>
            </a:endParaRPr>
          </a:p>
          <a:p>
            <a:r>
              <a:rPr lang="en-US" sz="4800" dirty="0" smtClean="0">
                <a:solidFill>
                  <a:srgbClr val="EBF5FF"/>
                </a:solidFill>
                <a:latin typeface="Arial" charset="0"/>
                <a:cs typeface="Arial" charset="0"/>
              </a:rPr>
              <a:t>Negotiating, Bidding and Buying the Job</a:t>
            </a:r>
            <a:endParaRPr lang="en-US" sz="4800" dirty="0">
              <a:solidFill>
                <a:srgbClr val="EBF5FF"/>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457200" y="1752600"/>
            <a:ext cx="8686800" cy="4876800"/>
          </a:xfrm>
        </p:spPr>
        <p:txBody>
          <a:bodyPr>
            <a:noAutofit/>
          </a:bodyPr>
          <a:lstStyle/>
          <a:p>
            <a:r>
              <a:rPr lang="en-US" sz="3000" dirty="0" smtClean="0">
                <a:solidFill>
                  <a:srgbClr val="EBF5FF"/>
                </a:solidFill>
                <a:latin typeface="Times New Roman" pitchFamily="18" charset="0"/>
                <a:cs typeface="Times New Roman" pitchFamily="18" charset="0"/>
              </a:rPr>
              <a:t>General contractors and CMs responsible for temporary construction</a:t>
            </a:r>
          </a:p>
          <a:p>
            <a:pPr>
              <a:buNone/>
            </a:pPr>
            <a:endParaRPr lang="en-US" sz="1050" dirty="0" smtClean="0">
              <a:solidFill>
                <a:srgbClr val="EBF5FF"/>
              </a:solidFill>
              <a:latin typeface="Times New Roman" pitchFamily="18" charset="0"/>
              <a:cs typeface="Times New Roman" pitchFamily="18" charset="0"/>
            </a:endParaRPr>
          </a:p>
          <a:p>
            <a:r>
              <a:rPr lang="en-US" sz="3000" dirty="0" smtClean="0">
                <a:solidFill>
                  <a:srgbClr val="EBF5FF"/>
                </a:solidFill>
                <a:latin typeface="Times New Roman" pitchFamily="18" charset="0"/>
                <a:cs typeface="Times New Roman" pitchFamily="18" charset="0"/>
              </a:rPr>
              <a:t>Chosen temporary methods can hugely impact schedule and cost</a:t>
            </a:r>
          </a:p>
          <a:p>
            <a:pPr>
              <a:buNone/>
            </a:pPr>
            <a:endParaRPr lang="en-US" sz="1000" dirty="0" smtClean="0">
              <a:solidFill>
                <a:srgbClr val="EBF5FF"/>
              </a:solidFill>
              <a:latin typeface="Times New Roman" pitchFamily="18" charset="0"/>
              <a:cs typeface="Times New Roman" pitchFamily="18" charset="0"/>
            </a:endParaRPr>
          </a:p>
          <a:p>
            <a:r>
              <a:rPr lang="en-US" sz="3000" dirty="0" smtClean="0">
                <a:solidFill>
                  <a:srgbClr val="EBF5FF"/>
                </a:solidFill>
                <a:latin typeface="Times New Roman" pitchFamily="18" charset="0"/>
                <a:cs typeface="Times New Roman" pitchFamily="18" charset="0"/>
              </a:rPr>
              <a:t>Architect specifications address temporary methods lightly and carefully</a:t>
            </a:r>
          </a:p>
          <a:p>
            <a:pPr>
              <a:buNone/>
            </a:pPr>
            <a:endParaRPr lang="en-US" sz="1000" dirty="0" smtClean="0">
              <a:solidFill>
                <a:srgbClr val="EBF5FF"/>
              </a:solidFill>
              <a:latin typeface="Times New Roman" pitchFamily="18" charset="0"/>
              <a:cs typeface="Times New Roman" pitchFamily="18" charset="0"/>
            </a:endParaRPr>
          </a:p>
          <a:p>
            <a:r>
              <a:rPr lang="en-US" sz="3000" dirty="0" smtClean="0">
                <a:solidFill>
                  <a:srgbClr val="EBF5FF"/>
                </a:solidFill>
                <a:latin typeface="Times New Roman" pitchFamily="18" charset="0"/>
                <a:cs typeface="Times New Roman" pitchFamily="18" charset="0"/>
              </a:rPr>
              <a:t>Full definition can make architects responsible for inspection and liable for performance</a:t>
            </a:r>
            <a:endParaRPr lang="en-US" sz="3000" dirty="0">
              <a:solidFill>
                <a:srgbClr val="EBF5FF"/>
              </a:solidFill>
              <a:latin typeface="Times New Roman" pitchFamily="18" charset="0"/>
              <a:cs typeface="Times New Roman" pitchFamily="18" charset="0"/>
            </a:endParaRP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381000" y="609600"/>
            <a:ext cx="8610600" cy="1447800"/>
          </a:xfrm>
          <a:prstGeom prst="rect">
            <a:avLst/>
          </a:prstGeom>
        </p:spPr>
        <p:txBody>
          <a:bodyPr vert="horz" lIns="91440" tIns="45720" rIns="91440" bIns="45720" rtlCol="0">
            <a:noAutofit/>
          </a:bodyPr>
          <a:lstStyle/>
          <a:p>
            <a:r>
              <a:rPr lang="en-US" sz="3200" dirty="0" smtClean="0">
                <a:solidFill>
                  <a:srgbClr val="EBF5FF"/>
                </a:solidFill>
                <a:latin typeface="Arial" pitchFamily="34" charset="0"/>
                <a:cs typeface="Arial" pitchFamily="34" charset="0"/>
              </a:rPr>
              <a:t>GC’s discuss, but do not define, construction means and methods</a:t>
            </a: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457200" y="1905000"/>
            <a:ext cx="8686800" cy="4038600"/>
          </a:xfrm>
        </p:spPr>
        <p:txBody>
          <a:bodyPr>
            <a:noAutofit/>
          </a:bodyPr>
          <a:lstStyle/>
          <a:p>
            <a:pPr algn="l">
              <a:lnSpc>
                <a:spcPct val="150000"/>
              </a:lnSpc>
            </a:pPr>
            <a:r>
              <a:rPr lang="en-US" sz="3000" dirty="0" smtClean="0">
                <a:solidFill>
                  <a:srgbClr val="EBF5FF"/>
                </a:solidFill>
                <a:latin typeface="Times New Roman" pitchFamily="18" charset="0"/>
                <a:cs typeface="Times New Roman" pitchFamily="18" charset="0"/>
              </a:rPr>
              <a:t>Design-bid-build produces a fixed contract sum</a:t>
            </a:r>
          </a:p>
          <a:p>
            <a:pPr algn="l">
              <a:lnSpc>
                <a:spcPct val="150000"/>
              </a:lnSpc>
              <a:buNone/>
            </a:pPr>
            <a:endParaRPr lang="en-US" sz="1000" dirty="0" smtClean="0">
              <a:solidFill>
                <a:srgbClr val="EBF5FF"/>
              </a:solidFill>
              <a:latin typeface="Times New Roman" pitchFamily="18" charset="0"/>
              <a:cs typeface="Times New Roman" pitchFamily="18" charset="0"/>
            </a:endParaRPr>
          </a:p>
          <a:p>
            <a:pPr algn="l"/>
            <a:r>
              <a:rPr lang="en-US" sz="3000" dirty="0" smtClean="0">
                <a:solidFill>
                  <a:srgbClr val="EBF5FF"/>
                </a:solidFill>
                <a:latin typeface="Times New Roman" pitchFamily="18" charset="0"/>
                <a:cs typeface="Times New Roman" pitchFamily="18" charset="0"/>
              </a:rPr>
              <a:t>CM usually fixes a GMP (guaranteed maximum price)</a:t>
            </a:r>
          </a:p>
          <a:p>
            <a:pPr algn="l">
              <a:buNone/>
            </a:pPr>
            <a:endParaRPr lang="en-US" sz="1000" dirty="0" smtClean="0">
              <a:solidFill>
                <a:srgbClr val="EBF5FF"/>
              </a:solidFill>
              <a:latin typeface="Times New Roman" pitchFamily="18" charset="0"/>
              <a:cs typeface="Times New Roman" pitchFamily="18" charset="0"/>
            </a:endParaRPr>
          </a:p>
          <a:p>
            <a:pPr algn="l"/>
            <a:r>
              <a:rPr lang="en-US" sz="3000" dirty="0" smtClean="0">
                <a:solidFill>
                  <a:srgbClr val="EBF5FF"/>
                </a:solidFill>
                <a:latin typeface="Times New Roman" pitchFamily="18" charset="0"/>
                <a:cs typeface="Times New Roman" pitchFamily="18" charset="0"/>
              </a:rPr>
              <a:t>Alternate costs and unit costs can add clarity to later refinements</a:t>
            </a:r>
            <a:endParaRPr lang="en-US" sz="3000" dirty="0">
              <a:solidFill>
                <a:srgbClr val="EBF5FF"/>
              </a:solidFill>
              <a:latin typeface="Times New Roman" pitchFamily="18" charset="0"/>
              <a:cs typeface="Times New Roman" pitchFamily="18" charset="0"/>
            </a:endParaRP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381000" y="838200"/>
            <a:ext cx="8763000" cy="1143000"/>
          </a:xfrm>
          <a:prstGeom prst="rect">
            <a:avLst/>
          </a:prstGeom>
        </p:spPr>
        <p:txBody>
          <a:bodyPr vert="horz" lIns="91440" tIns="45720" rIns="91440" bIns="45720" rtlCol="0">
            <a:noAutofit/>
          </a:bodyPr>
          <a:lstStyle/>
          <a:p>
            <a:pPr indent="-228600">
              <a:lnSpc>
                <a:spcPct val="150000"/>
              </a:lnSpc>
              <a:tabLst>
                <a:tab pos="457200" algn="l"/>
              </a:tabLst>
            </a:pPr>
            <a:r>
              <a:rPr lang="en-US" sz="3200" dirty="0" smtClean="0">
                <a:solidFill>
                  <a:srgbClr val="EBF5FF"/>
                </a:solidFill>
                <a:latin typeface="Arial" charset="0"/>
                <a:cs typeface="Arial" charset="0"/>
              </a:rPr>
              <a:t>Cost is usually clearly defined in contract</a:t>
            </a: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381000" y="1981200"/>
            <a:ext cx="8763000" cy="3810000"/>
          </a:xfrm>
        </p:spPr>
        <p:txBody>
          <a:bodyPr>
            <a:noAutofit/>
          </a:bodyPr>
          <a:lstStyle/>
          <a:p>
            <a:pPr indent="-228600" eaLnBrk="0" hangingPunct="0">
              <a:tabLst>
                <a:tab pos="457200" algn="l"/>
              </a:tabLst>
            </a:pPr>
            <a:r>
              <a:rPr lang="en-US" sz="3000" dirty="0" smtClean="0">
                <a:solidFill>
                  <a:srgbClr val="EBF5FF"/>
                </a:solidFill>
                <a:latin typeface="Times New Roman" pitchFamily="18" charset="0"/>
                <a:cs typeface="Times New Roman" pitchFamily="18" charset="0"/>
              </a:rPr>
              <a:t>Prior to award, time is usually not carefully </a:t>
            </a:r>
            <a:r>
              <a:rPr lang="en-US" sz="3000" dirty="0" smtClean="0">
                <a:solidFill>
                  <a:srgbClr val="EBF5FF"/>
                </a:solidFill>
                <a:latin typeface="Times New Roman" pitchFamily="18" charset="0"/>
                <a:cs typeface="Times New Roman" pitchFamily="18" charset="0"/>
              </a:rPr>
              <a:t>calculated before transferring project out of preconstruction department</a:t>
            </a:r>
            <a:endParaRPr lang="en-US" sz="3000" dirty="0" smtClean="0">
              <a:solidFill>
                <a:srgbClr val="EBF5FF"/>
              </a:solidFill>
              <a:latin typeface="Times New Roman" pitchFamily="18" charset="0"/>
              <a:cs typeface="Times New Roman" pitchFamily="18" charset="0"/>
            </a:endParaRPr>
          </a:p>
          <a:p>
            <a:pPr indent="-228600" eaLnBrk="0" hangingPunct="0">
              <a:buNone/>
              <a:tabLst>
                <a:tab pos="457200" algn="l"/>
              </a:tabLst>
            </a:pPr>
            <a:endParaRPr lang="en-US" sz="1000" dirty="0" smtClean="0">
              <a:solidFill>
                <a:srgbClr val="EBF5FF"/>
              </a:solidFill>
              <a:latin typeface="Times New Roman" pitchFamily="18" charset="0"/>
              <a:cs typeface="Times New Roman" pitchFamily="18" charset="0"/>
            </a:endParaRPr>
          </a:p>
          <a:p>
            <a:pPr lvl="1" indent="-228600" eaLnBrk="0" hangingPunct="0">
              <a:tabLst>
                <a:tab pos="457200" algn="l"/>
              </a:tabLst>
            </a:pPr>
            <a:r>
              <a:rPr lang="en-US" sz="2600" dirty="0" smtClean="0">
                <a:solidFill>
                  <a:srgbClr val="EBF5FF"/>
                </a:solidFill>
                <a:latin typeface="Times New Roman" pitchFamily="18" charset="0"/>
                <a:cs typeface="Times New Roman" pitchFamily="18" charset="0"/>
              </a:rPr>
              <a:t>Rules of thumb and intuitive judgment frequently used </a:t>
            </a:r>
          </a:p>
          <a:p>
            <a:pPr indent="-228600" eaLnBrk="0" hangingPunct="0">
              <a:buNone/>
              <a:tabLst>
                <a:tab pos="457200" algn="l"/>
              </a:tabLst>
            </a:pPr>
            <a:endParaRPr lang="en-US" sz="1000" dirty="0" smtClean="0">
              <a:solidFill>
                <a:srgbClr val="EBF5FF"/>
              </a:solidFill>
              <a:latin typeface="Times New Roman" pitchFamily="18" charset="0"/>
              <a:cs typeface="Times New Roman" pitchFamily="18" charset="0"/>
            </a:endParaRPr>
          </a:p>
          <a:p>
            <a:pPr indent="-228600" eaLnBrk="0" hangingPunct="0">
              <a:tabLst>
                <a:tab pos="457200" algn="l"/>
              </a:tabLst>
            </a:pPr>
            <a:r>
              <a:rPr lang="en-US" sz="3000" dirty="0" smtClean="0">
                <a:solidFill>
                  <a:srgbClr val="EBF5FF"/>
                </a:solidFill>
                <a:latin typeface="Times New Roman" pitchFamily="18" charset="0"/>
                <a:cs typeface="Times New Roman" pitchFamily="18" charset="0"/>
              </a:rPr>
              <a:t>Claims for changes in time difficult to present and </a:t>
            </a:r>
            <a:r>
              <a:rPr lang="en-US" sz="3000" dirty="0" smtClean="0">
                <a:solidFill>
                  <a:srgbClr val="EBF5FF"/>
                </a:solidFill>
                <a:latin typeface="Times New Roman" pitchFamily="18" charset="0"/>
                <a:cs typeface="Times New Roman" pitchFamily="18" charset="0"/>
              </a:rPr>
              <a:t>prove, especiall</a:t>
            </a:r>
            <a:r>
              <a:rPr lang="en-US" sz="3000" dirty="0" smtClean="0">
                <a:solidFill>
                  <a:srgbClr val="EBF5FF"/>
                </a:solidFill>
                <a:latin typeface="Times New Roman" pitchFamily="18" charset="0"/>
                <a:cs typeface="Times New Roman" pitchFamily="18" charset="0"/>
              </a:rPr>
              <a:t>y after they have already happened</a:t>
            </a:r>
            <a:endParaRPr lang="en-US" sz="3000" dirty="0" smtClean="0">
              <a:solidFill>
                <a:srgbClr val="EBF5FF"/>
              </a:solidFill>
              <a:latin typeface="Times New Roman" pitchFamily="18" charset="0"/>
              <a:cs typeface="Times New Roman" pitchFamily="18" charset="0"/>
            </a:endParaRPr>
          </a:p>
          <a:p>
            <a:pPr lvl="1" indent="-228600" eaLnBrk="0" hangingPunct="0">
              <a:tabLst>
                <a:tab pos="457200" algn="l"/>
              </a:tabLst>
            </a:pPr>
            <a:r>
              <a:rPr lang="en-US" sz="2600" dirty="0" smtClean="0">
                <a:solidFill>
                  <a:srgbClr val="EBF5FF"/>
                </a:solidFill>
                <a:latin typeface="Times New Roman" pitchFamily="18" charset="0"/>
                <a:cs typeface="Times New Roman" pitchFamily="18" charset="0"/>
              </a:rPr>
              <a:t>Time considerations must be communicated with owner changes as well, but owner may not be able to extend time so it is expected that the change includes overtime</a:t>
            </a:r>
            <a:endParaRPr lang="en-US" sz="2600" dirty="0">
              <a:solidFill>
                <a:srgbClr val="EBF5FF"/>
              </a:solidFill>
              <a:latin typeface="Times New Roman" pitchFamily="18" charset="0"/>
              <a:cs typeface="Times New Roman" pitchFamily="18" charset="0"/>
            </a:endParaRP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304800" y="762000"/>
            <a:ext cx="8686800" cy="1600200"/>
          </a:xfrm>
          <a:prstGeom prst="rect">
            <a:avLst/>
          </a:prstGeom>
        </p:spPr>
        <p:txBody>
          <a:bodyPr vert="horz" lIns="91440" tIns="45720" rIns="91440" bIns="45720" rtlCol="0">
            <a:noAutofit/>
          </a:bodyPr>
          <a:lstStyle/>
          <a:p>
            <a:pPr marL="115888" indent="-4763" eaLnBrk="0" hangingPunct="0">
              <a:tabLst>
                <a:tab pos="457200" algn="l"/>
              </a:tabLst>
            </a:pPr>
            <a:r>
              <a:rPr lang="en-US" sz="3200" dirty="0" smtClean="0">
                <a:solidFill>
                  <a:srgbClr val="EBF5FF"/>
                </a:solidFill>
                <a:latin typeface="Arial" pitchFamily="34" charset="0"/>
                <a:cs typeface="Arial" pitchFamily="34" charset="0"/>
              </a:rPr>
              <a:t>Time is defined, but frequently with little analysis</a:t>
            </a: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304800" y="1981200"/>
            <a:ext cx="8305800" cy="5334000"/>
          </a:xfrm>
        </p:spPr>
        <p:txBody>
          <a:bodyPr tIns="0" bIns="0">
            <a:noAutofit/>
          </a:bodyPr>
          <a:lstStyle/>
          <a:p>
            <a:pPr indent="-228600">
              <a:tabLst>
                <a:tab pos="457200" algn="l"/>
              </a:tabLst>
            </a:pPr>
            <a:r>
              <a:rPr lang="en-US" sz="3000" dirty="0" smtClean="0">
                <a:solidFill>
                  <a:srgbClr val="EBF5FF"/>
                </a:solidFill>
                <a:latin typeface="Times New Roman" pitchFamily="18" charset="0"/>
                <a:cs typeface="Times New Roman" pitchFamily="18" charset="0"/>
              </a:rPr>
              <a:t>Developed by associations representing all contract parties</a:t>
            </a:r>
          </a:p>
          <a:p>
            <a:pPr indent="-228600">
              <a:buNone/>
              <a:tabLst>
                <a:tab pos="457200" algn="l"/>
              </a:tabLst>
            </a:pPr>
            <a:endParaRPr lang="en-US" sz="1000" dirty="0" smtClean="0">
              <a:solidFill>
                <a:srgbClr val="EBF5FF"/>
              </a:solidFill>
              <a:latin typeface="Times New Roman" pitchFamily="18" charset="0"/>
              <a:cs typeface="Times New Roman" pitchFamily="18" charset="0"/>
            </a:endParaRPr>
          </a:p>
          <a:p>
            <a:pPr indent="-228600">
              <a:tabLst>
                <a:tab pos="457200" algn="l"/>
              </a:tabLst>
            </a:pPr>
            <a:r>
              <a:rPr lang="en-US" sz="3000" dirty="0" smtClean="0">
                <a:solidFill>
                  <a:srgbClr val="EBF5FF"/>
                </a:solidFill>
                <a:latin typeface="Times New Roman" pitchFamily="18" charset="0"/>
                <a:cs typeface="Times New Roman" pitchFamily="18" charset="0"/>
              </a:rPr>
              <a:t>Carefully constructed and ultimately tested by litigation</a:t>
            </a:r>
          </a:p>
          <a:p>
            <a:pPr indent="-228600">
              <a:buNone/>
              <a:tabLst>
                <a:tab pos="457200" algn="l"/>
              </a:tabLst>
            </a:pPr>
            <a:endParaRPr lang="en-US" sz="1000" dirty="0" smtClean="0">
              <a:solidFill>
                <a:srgbClr val="EBF5FF"/>
              </a:solidFill>
              <a:latin typeface="Times New Roman" pitchFamily="18" charset="0"/>
              <a:cs typeface="Times New Roman" pitchFamily="18" charset="0"/>
            </a:endParaRPr>
          </a:p>
          <a:p>
            <a:pPr indent="-228600">
              <a:tabLst>
                <a:tab pos="457200" algn="l"/>
              </a:tabLst>
            </a:pPr>
            <a:r>
              <a:rPr lang="en-US" sz="3000" dirty="0" smtClean="0">
                <a:solidFill>
                  <a:srgbClr val="EBF5FF"/>
                </a:solidFill>
                <a:latin typeface="Times New Roman" pitchFamily="18" charset="0"/>
                <a:cs typeface="Times New Roman" pitchFamily="18" charset="0"/>
              </a:rPr>
              <a:t>AIA </a:t>
            </a:r>
            <a:r>
              <a:rPr lang="en-US" sz="3000" dirty="0" smtClean="0">
                <a:solidFill>
                  <a:srgbClr val="EBF5FF"/>
                </a:solidFill>
                <a:latin typeface="Times New Roman" pitchFamily="18" charset="0"/>
                <a:cs typeface="Times New Roman" pitchFamily="18" charset="0"/>
              </a:rPr>
              <a:t>documents</a:t>
            </a:r>
          </a:p>
          <a:p>
            <a:pPr lvl="1" indent="-228600">
              <a:tabLst>
                <a:tab pos="457200" algn="l"/>
              </a:tabLst>
            </a:pPr>
            <a:r>
              <a:rPr lang="en-US" sz="2000" dirty="0">
                <a:solidFill>
                  <a:srgbClr val="EBF5FF"/>
                </a:solidFill>
                <a:latin typeface="Times New Roman" pitchFamily="18" charset="0"/>
                <a:cs typeface="Times New Roman" pitchFamily="18" charset="0"/>
                <a:hlinkClick r:id="rId2"/>
              </a:rPr>
              <a:t>A101 – Standard Form of Agreement Between Owner and Contractor</a:t>
            </a:r>
            <a:endParaRPr lang="en-US" sz="2000" dirty="0">
              <a:solidFill>
                <a:srgbClr val="EBF5FF"/>
              </a:solidFill>
              <a:latin typeface="Times New Roman" pitchFamily="18" charset="0"/>
              <a:cs typeface="Times New Roman" pitchFamily="18" charset="0"/>
            </a:endParaRPr>
          </a:p>
          <a:p>
            <a:pPr lvl="1" indent="-228600">
              <a:tabLst>
                <a:tab pos="457200" algn="l"/>
              </a:tabLst>
            </a:pPr>
            <a:r>
              <a:rPr lang="en-US" sz="2000" dirty="0" smtClean="0">
                <a:solidFill>
                  <a:srgbClr val="EBF5FF"/>
                </a:solidFill>
                <a:latin typeface="Times New Roman" pitchFamily="18" charset="0"/>
                <a:cs typeface="Times New Roman" pitchFamily="18" charset="0"/>
                <a:hlinkClick r:id="rId3"/>
              </a:rPr>
              <a:t>A201 – General Conditions of the Contract for Construction</a:t>
            </a:r>
            <a:endParaRPr lang="en-US" sz="2000" dirty="0" smtClean="0">
              <a:solidFill>
                <a:srgbClr val="EBF5FF"/>
              </a:solidFill>
              <a:latin typeface="Times New Roman" pitchFamily="18" charset="0"/>
              <a:cs typeface="Times New Roman" pitchFamily="18" charset="0"/>
            </a:endParaRPr>
          </a:p>
          <a:p>
            <a:pPr indent="-228600">
              <a:buNone/>
              <a:tabLst>
                <a:tab pos="457200" algn="l"/>
              </a:tabLst>
            </a:pPr>
            <a:endParaRPr lang="en-US" sz="1000" dirty="0" smtClean="0">
              <a:latin typeface="Arial" charset="0"/>
              <a:cs typeface="Arial" charset="0"/>
            </a:endParaRPr>
          </a:p>
          <a:p>
            <a:pPr indent="-228600">
              <a:tabLst>
                <a:tab pos="457200" algn="l"/>
              </a:tabLst>
            </a:pPr>
            <a:r>
              <a:rPr lang="en-US" sz="3000" dirty="0" smtClean="0">
                <a:solidFill>
                  <a:srgbClr val="EBF5FF"/>
                </a:solidFill>
                <a:latin typeface="Times New Roman" pitchFamily="18" charset="0"/>
                <a:cs typeface="Times New Roman" pitchFamily="18" charset="0"/>
              </a:rPr>
              <a:t>AGC documents </a:t>
            </a:r>
            <a:r>
              <a:rPr lang="en-US" sz="3000" dirty="0" smtClean="0">
                <a:solidFill>
                  <a:srgbClr val="EBF5FF"/>
                </a:solidFill>
                <a:latin typeface="Times New Roman" pitchFamily="18" charset="0"/>
                <a:cs typeface="Times New Roman" pitchFamily="18" charset="0"/>
              </a:rPr>
              <a:t>available, but less common</a:t>
            </a:r>
            <a:endParaRPr lang="en-US" sz="3000" dirty="0">
              <a:solidFill>
                <a:srgbClr val="EBF5FF"/>
              </a:solidFill>
              <a:latin typeface="Times New Roman" pitchFamily="18" charset="0"/>
              <a:cs typeface="Times New Roman" pitchFamily="18" charset="0"/>
            </a:endParaRP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381000" y="609600"/>
            <a:ext cx="8229600" cy="1219200"/>
          </a:xfrm>
          <a:prstGeom prst="rect">
            <a:avLst/>
          </a:prstGeom>
        </p:spPr>
        <p:txBody>
          <a:bodyPr vert="horz" lIns="91440" tIns="45720" rIns="91440" bIns="45720" rtlCol="0">
            <a:noAutofit/>
          </a:bodyPr>
          <a:lstStyle/>
          <a:p>
            <a:pPr indent="-228600">
              <a:tabLst>
                <a:tab pos="457200" algn="l"/>
              </a:tabLst>
            </a:pPr>
            <a:r>
              <a:rPr lang="en-US" sz="3200" dirty="0" smtClean="0">
                <a:solidFill>
                  <a:srgbClr val="EBF5FF"/>
                </a:solidFill>
                <a:latin typeface="Arial" charset="0"/>
                <a:cs typeface="Arial" charset="0"/>
              </a:rPr>
              <a:t>Standardized suites of documents are common and effective</a:t>
            </a: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1143000"/>
            <a:ext cx="8686800" cy="2438400"/>
          </a:xfrm>
        </p:spPr>
        <p:txBody>
          <a:bodyPr>
            <a:normAutofit/>
          </a:bodyPr>
          <a:lstStyle/>
          <a:p>
            <a:pPr algn="l"/>
            <a:r>
              <a:rPr lang="en-US" sz="4400" dirty="0" smtClean="0">
                <a:solidFill>
                  <a:srgbClr val="EBF5FF"/>
                </a:solidFill>
                <a:latin typeface="Arial" charset="0"/>
                <a:cs typeface="Arial" charset="0"/>
              </a:rPr>
              <a:t>Work Packages Allocate Tasks, Management and Risk</a:t>
            </a:r>
            <a:endParaRPr lang="en-US" sz="4400" dirty="0">
              <a:solidFill>
                <a:srgbClr val="EBF5FF"/>
              </a:solidFill>
            </a:endParaRP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1"/>
          <p:cNvSpPr>
            <a:spLocks noGrp="1"/>
          </p:cNvSpPr>
          <p:nvPr>
            <p:ph type="ftr" sz="quarter" idx="10"/>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ooter Placeholder 1"/>
          <p:cNvSpPr>
            <a:spLocks noGrp="1"/>
          </p:cNvSpPr>
          <p:nvPr>
            <p:ph type="ftr" sz="quarter" idx="10"/>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381000" y="1828800"/>
            <a:ext cx="8305800" cy="4343400"/>
          </a:xfrm>
        </p:spPr>
        <p:txBody>
          <a:bodyPr>
            <a:noAutofit/>
          </a:bodyPr>
          <a:lstStyle/>
          <a:p>
            <a:pPr indent="-228600">
              <a:lnSpc>
                <a:spcPct val="150000"/>
              </a:lnSpc>
              <a:tabLst>
                <a:tab pos="457200" algn="l"/>
              </a:tabLst>
            </a:pPr>
            <a:r>
              <a:rPr lang="en-US" sz="3000" dirty="0" smtClean="0">
                <a:solidFill>
                  <a:srgbClr val="EBF5FF"/>
                </a:solidFill>
                <a:latin typeface="Times New Roman" pitchFamily="18" charset="0"/>
                <a:cs typeface="Times New Roman" pitchFamily="18" charset="0"/>
              </a:rPr>
              <a:t>Communicating scope, time and </a:t>
            </a:r>
            <a:r>
              <a:rPr lang="en-US" sz="3000" dirty="0" smtClean="0">
                <a:solidFill>
                  <a:srgbClr val="EBF5FF"/>
                </a:solidFill>
                <a:latin typeface="Times New Roman" pitchFamily="18" charset="0"/>
                <a:cs typeface="Times New Roman" pitchFamily="18" charset="0"/>
              </a:rPr>
              <a:t>cost - </a:t>
            </a:r>
            <a:r>
              <a:rPr lang="en-US" sz="3000" dirty="0" smtClean="0">
                <a:solidFill>
                  <a:srgbClr val="EBF5FF"/>
                </a:solidFill>
                <a:latin typeface="Times New Roman" pitchFamily="18" charset="0"/>
                <a:cs typeface="Times New Roman" pitchFamily="18" charset="0"/>
                <a:hlinkClick r:id="rId2"/>
              </a:rPr>
              <a:t>Sample</a:t>
            </a:r>
            <a:endParaRPr lang="en-US" sz="3000" dirty="0" smtClean="0">
              <a:solidFill>
                <a:srgbClr val="EBF5FF"/>
              </a:solidFill>
              <a:latin typeface="Times New Roman" pitchFamily="18" charset="0"/>
              <a:cs typeface="Times New Roman" pitchFamily="18" charset="0"/>
            </a:endParaRPr>
          </a:p>
          <a:p>
            <a:pPr indent="-228600">
              <a:lnSpc>
                <a:spcPct val="150000"/>
              </a:lnSpc>
              <a:tabLst>
                <a:tab pos="457200" algn="l"/>
              </a:tabLst>
            </a:pPr>
            <a:r>
              <a:rPr lang="en-US" sz="3000" dirty="0" smtClean="0">
                <a:solidFill>
                  <a:srgbClr val="EBF5FF"/>
                </a:solidFill>
                <a:latin typeface="Times New Roman" pitchFamily="18" charset="0"/>
                <a:cs typeface="Times New Roman" pitchFamily="18" charset="0"/>
              </a:rPr>
              <a:t>Assigning scope components to subs and </a:t>
            </a:r>
            <a:r>
              <a:rPr lang="en-US" sz="3000" dirty="0" smtClean="0">
                <a:solidFill>
                  <a:srgbClr val="EBF5FF"/>
                </a:solidFill>
                <a:latin typeface="Times New Roman" pitchFamily="18" charset="0"/>
                <a:cs typeface="Times New Roman" pitchFamily="18" charset="0"/>
              </a:rPr>
              <a:t>vendors</a:t>
            </a:r>
          </a:p>
          <a:p>
            <a:pPr lvl="1" indent="-228600">
              <a:tabLst>
                <a:tab pos="457200" algn="l"/>
              </a:tabLst>
            </a:pPr>
            <a:r>
              <a:rPr lang="en-US" sz="2600" dirty="0" smtClean="0">
                <a:solidFill>
                  <a:srgbClr val="EBF5FF"/>
                </a:solidFill>
                <a:latin typeface="Times New Roman" pitchFamily="18" charset="0"/>
                <a:cs typeface="Times New Roman" pitchFamily="18" charset="0"/>
              </a:rPr>
              <a:t>GC ultimately responsible to ensure all scope is complete, regardless of transference of scope to others</a:t>
            </a:r>
            <a:endParaRPr lang="en-US" sz="2600" dirty="0" smtClean="0">
              <a:solidFill>
                <a:srgbClr val="EBF5FF"/>
              </a:solidFill>
              <a:latin typeface="Times New Roman" pitchFamily="18" charset="0"/>
              <a:cs typeface="Times New Roman" pitchFamily="18" charset="0"/>
            </a:endParaRPr>
          </a:p>
          <a:p>
            <a:pPr indent="-228600">
              <a:lnSpc>
                <a:spcPct val="150000"/>
              </a:lnSpc>
              <a:tabLst>
                <a:tab pos="457200" algn="l"/>
              </a:tabLst>
            </a:pPr>
            <a:r>
              <a:rPr lang="en-US" sz="3000" dirty="0" smtClean="0">
                <a:solidFill>
                  <a:srgbClr val="EBF5FF"/>
                </a:solidFill>
                <a:latin typeface="Times New Roman" pitchFamily="18" charset="0"/>
                <a:cs typeface="Times New Roman" pitchFamily="18" charset="0"/>
              </a:rPr>
              <a:t>Providing facilities and services to benefit </a:t>
            </a:r>
            <a:r>
              <a:rPr lang="en-US" sz="3000" dirty="0" smtClean="0">
                <a:solidFill>
                  <a:srgbClr val="EBF5FF"/>
                </a:solidFill>
                <a:latin typeface="Times New Roman" pitchFamily="18" charset="0"/>
                <a:cs typeface="Times New Roman" pitchFamily="18" charset="0"/>
              </a:rPr>
              <a:t>all</a:t>
            </a:r>
          </a:p>
          <a:p>
            <a:pPr lvl="1" indent="-228600">
              <a:tabLst>
                <a:tab pos="457200" algn="l"/>
              </a:tabLst>
            </a:pPr>
            <a:r>
              <a:rPr lang="en-US" sz="2600" dirty="0" smtClean="0">
                <a:solidFill>
                  <a:srgbClr val="EBF5FF"/>
                </a:solidFill>
                <a:latin typeface="Times New Roman" pitchFamily="18" charset="0"/>
                <a:cs typeface="Times New Roman" pitchFamily="18" charset="0"/>
              </a:rPr>
              <a:t>Portable toilets, dumpsters, jobsite access, etc.</a:t>
            </a:r>
            <a:endParaRPr lang="en-US" sz="2600" dirty="0" smtClean="0">
              <a:solidFill>
                <a:srgbClr val="EBF5FF"/>
              </a:solidFill>
              <a:latin typeface="Times New Roman" pitchFamily="18" charset="0"/>
              <a:cs typeface="Times New Roman" pitchFamily="18" charset="0"/>
            </a:endParaRPr>
          </a:p>
          <a:p>
            <a:pPr indent="-228600">
              <a:lnSpc>
                <a:spcPct val="150000"/>
              </a:lnSpc>
              <a:tabLst>
                <a:tab pos="457200" algn="l"/>
              </a:tabLst>
            </a:pPr>
            <a:r>
              <a:rPr lang="en-US" sz="3000" dirty="0" smtClean="0">
                <a:solidFill>
                  <a:srgbClr val="EBF5FF"/>
                </a:solidFill>
                <a:latin typeface="Times New Roman" pitchFamily="18" charset="0"/>
                <a:cs typeface="Times New Roman" pitchFamily="18" charset="0"/>
              </a:rPr>
              <a:t>Directing, monitoring and controlling</a:t>
            </a: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381000" y="914400"/>
            <a:ext cx="8229600" cy="838200"/>
          </a:xfrm>
          <a:prstGeom prst="rect">
            <a:avLst/>
          </a:prstGeom>
        </p:spPr>
        <p:txBody>
          <a:bodyPr vert="horz" lIns="91440" tIns="45720" rIns="91440" bIns="45720" rtlCol="0">
            <a:normAutofit/>
          </a:bodyPr>
          <a:lstStyle/>
          <a:p>
            <a:pPr marR="0" lvl="0" algn="l" defTabSz="914400" rtl="0" eaLnBrk="1" fontAlgn="auto" latinLnBrk="0" hangingPunct="1">
              <a:lnSpc>
                <a:spcPct val="100000"/>
              </a:lnSpc>
              <a:spcBef>
                <a:spcPct val="20000"/>
              </a:spcBef>
              <a:spcAft>
                <a:spcPts val="0"/>
              </a:spcAft>
              <a:buClrTx/>
              <a:buSzTx/>
              <a:tabLst/>
              <a:defRPr/>
            </a:pPr>
            <a:r>
              <a:rPr kumimoji="0" lang="en-US" sz="3200" b="0" i="0" u="none" strike="noStrike" kern="1200" cap="none" spc="0" normalizeH="0" baseline="0" noProof="0" dirty="0" smtClean="0">
                <a:ln>
                  <a:noFill/>
                </a:ln>
                <a:solidFill>
                  <a:srgbClr val="EBF5FF"/>
                </a:solidFill>
                <a:effectLst/>
                <a:uLnTx/>
                <a:uFillTx/>
                <a:latin typeface="Arial" pitchFamily="34" charset="0"/>
                <a:ea typeface="+mn-ea"/>
                <a:cs typeface="Arial" pitchFamily="34" charset="0"/>
              </a:rPr>
              <a:t>Construction managers lead by:</a:t>
            </a: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381000" y="2133600"/>
            <a:ext cx="8229600" cy="4419600"/>
          </a:xfrm>
        </p:spPr>
        <p:txBody>
          <a:bodyPr>
            <a:noAutofit/>
          </a:bodyPr>
          <a:lstStyle/>
          <a:p>
            <a:pPr indent="-228600">
              <a:tabLst>
                <a:tab pos="457200" algn="l"/>
              </a:tabLst>
            </a:pPr>
            <a:r>
              <a:rPr lang="en-US" sz="3000" dirty="0" smtClean="0">
                <a:solidFill>
                  <a:srgbClr val="EBF5FF"/>
                </a:solidFill>
                <a:latin typeface="Times New Roman" pitchFamily="18" charset="0"/>
                <a:cs typeface="Times New Roman" pitchFamily="18" charset="0"/>
              </a:rPr>
              <a:t>Subs have assembled organizations and established </a:t>
            </a:r>
            <a:r>
              <a:rPr lang="en-US" sz="3000" dirty="0" smtClean="0">
                <a:solidFill>
                  <a:srgbClr val="EBF5FF"/>
                </a:solidFill>
                <a:latin typeface="Times New Roman" pitchFamily="18" charset="0"/>
                <a:cs typeface="Times New Roman" pitchFamily="18" charset="0"/>
              </a:rPr>
              <a:t>procedures that may also be incorporated into the specifications</a:t>
            </a:r>
            <a:endParaRPr lang="en-US" sz="3000" dirty="0" smtClean="0">
              <a:solidFill>
                <a:srgbClr val="EBF5FF"/>
              </a:solidFill>
              <a:latin typeface="Times New Roman" pitchFamily="18" charset="0"/>
              <a:cs typeface="Times New Roman" pitchFamily="18" charset="0"/>
            </a:endParaRPr>
          </a:p>
          <a:p>
            <a:pPr indent="-228600">
              <a:tabLst>
                <a:tab pos="457200" algn="l"/>
              </a:tabLst>
            </a:pPr>
            <a:endParaRPr lang="en-US" sz="1000" dirty="0" smtClean="0">
              <a:solidFill>
                <a:srgbClr val="EBF5FF"/>
              </a:solidFill>
              <a:latin typeface="Times New Roman" pitchFamily="18" charset="0"/>
              <a:cs typeface="Times New Roman" pitchFamily="18" charset="0"/>
            </a:endParaRPr>
          </a:p>
          <a:p>
            <a:pPr indent="-228600">
              <a:tabLst>
                <a:tab pos="457200" algn="l"/>
              </a:tabLst>
            </a:pPr>
            <a:endParaRPr lang="en-US" sz="1000" dirty="0" smtClean="0">
              <a:solidFill>
                <a:srgbClr val="EBF5FF"/>
              </a:solidFill>
              <a:latin typeface="Times New Roman" pitchFamily="18" charset="0"/>
              <a:cs typeface="Times New Roman" pitchFamily="18" charset="0"/>
            </a:endParaRPr>
          </a:p>
          <a:p>
            <a:pPr indent="-228600">
              <a:tabLst>
                <a:tab pos="457200" algn="l"/>
              </a:tabLst>
            </a:pPr>
            <a:r>
              <a:rPr lang="en-US" sz="3000" dirty="0" smtClean="0">
                <a:solidFill>
                  <a:srgbClr val="EBF5FF"/>
                </a:solidFill>
                <a:latin typeface="Times New Roman" pitchFamily="18" charset="0"/>
                <a:cs typeface="Times New Roman" pitchFamily="18" charset="0"/>
              </a:rPr>
              <a:t>Competencies by type of work or project, and size are narrow</a:t>
            </a:r>
          </a:p>
          <a:p>
            <a:pPr indent="-228600">
              <a:tabLst>
                <a:tab pos="457200" algn="l"/>
              </a:tabLst>
            </a:pPr>
            <a:endParaRPr lang="en-US" sz="1000" dirty="0" smtClean="0">
              <a:solidFill>
                <a:srgbClr val="EBF5FF"/>
              </a:solidFill>
              <a:latin typeface="Times New Roman" pitchFamily="18" charset="0"/>
              <a:cs typeface="Times New Roman" pitchFamily="18" charset="0"/>
            </a:endParaRPr>
          </a:p>
          <a:p>
            <a:pPr lvl="1" indent="-228600">
              <a:tabLst>
                <a:tab pos="457200" algn="l"/>
              </a:tabLst>
            </a:pPr>
            <a:r>
              <a:rPr lang="en-US" sz="2600" dirty="0" smtClean="0">
                <a:solidFill>
                  <a:srgbClr val="EBF5FF"/>
                </a:solidFill>
                <a:latin typeface="Times New Roman" pitchFamily="18" charset="0"/>
                <a:cs typeface="Times New Roman" pitchFamily="18" charset="0"/>
              </a:rPr>
              <a:t>Keep work packages within subs’ “normal and customary” for best </a:t>
            </a:r>
            <a:r>
              <a:rPr lang="en-US" sz="2600" dirty="0" smtClean="0">
                <a:solidFill>
                  <a:srgbClr val="EBF5FF"/>
                </a:solidFill>
                <a:latin typeface="Times New Roman" pitchFamily="18" charset="0"/>
                <a:cs typeface="Times New Roman" pitchFamily="18" charset="0"/>
              </a:rPr>
              <a:t>results, Don’t have mason bid electrical, etc. </a:t>
            </a: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381000" y="609600"/>
            <a:ext cx="8229600" cy="1600200"/>
          </a:xfrm>
          <a:prstGeom prst="rect">
            <a:avLst/>
          </a:prstGeom>
        </p:spPr>
        <p:txBody>
          <a:bodyPr vert="horz" lIns="91440" tIns="45720" rIns="91440" bIns="45720" rtlCol="0">
            <a:noAutofit/>
          </a:bodyPr>
          <a:lstStyle/>
          <a:p>
            <a:pPr marR="0" lvl="0" algn="l" defTabSz="914400" rtl="0" eaLnBrk="1" fontAlgn="auto" latinLnBrk="0" hangingPunct="1">
              <a:lnSpc>
                <a:spcPct val="150000"/>
              </a:lnSpc>
              <a:spcBef>
                <a:spcPct val="20000"/>
              </a:spcBef>
              <a:spcAft>
                <a:spcPts val="0"/>
              </a:spcAft>
              <a:buClrTx/>
              <a:buSzTx/>
              <a:tabLst/>
              <a:defRPr/>
            </a:pPr>
            <a:r>
              <a:rPr kumimoji="0" lang="en-US" sz="3200" b="0" i="0" u="none" strike="noStrike" kern="1200" cap="none" spc="0" normalizeH="0" baseline="0" noProof="0" dirty="0" smtClean="0">
                <a:ln>
                  <a:noFill/>
                </a:ln>
                <a:solidFill>
                  <a:srgbClr val="EBF5FF"/>
                </a:solidFill>
                <a:effectLst/>
                <a:uLnTx/>
                <a:uFillTx/>
                <a:latin typeface="Arial" pitchFamily="34" charset="0"/>
                <a:ea typeface="+mn-ea"/>
                <a:cs typeface="Arial" pitchFamily="34" charset="0"/>
              </a:rPr>
              <a:t>Keep subcontractor</a:t>
            </a:r>
            <a:r>
              <a:rPr kumimoji="0" lang="en-US" sz="3200" b="0" i="0" u="none" strike="noStrike" kern="1200" cap="none" spc="0" normalizeH="0" noProof="0" dirty="0" smtClean="0">
                <a:ln>
                  <a:noFill/>
                </a:ln>
                <a:solidFill>
                  <a:srgbClr val="EBF5FF"/>
                </a:solidFill>
                <a:effectLst/>
                <a:uLnTx/>
                <a:uFillTx/>
                <a:latin typeface="Arial" pitchFamily="34" charset="0"/>
                <a:ea typeface="+mn-ea"/>
                <a:cs typeface="Arial" pitchFamily="34" charset="0"/>
              </a:rPr>
              <a:t> work packages within their “comfort</a:t>
            </a:r>
            <a:r>
              <a:rPr lang="en-US" sz="3200" dirty="0" smtClean="0">
                <a:solidFill>
                  <a:srgbClr val="EBF5FF"/>
                </a:solidFill>
                <a:latin typeface="Arial" pitchFamily="34" charset="0"/>
                <a:cs typeface="Arial" pitchFamily="34" charset="0"/>
              </a:rPr>
              <a:t> zone”</a:t>
            </a:r>
            <a:endParaRPr kumimoji="0" lang="en-US" sz="3200" b="0" i="0" u="none" strike="noStrike" kern="1200" cap="none" spc="0" normalizeH="0" baseline="0" noProof="0" dirty="0" smtClean="0">
              <a:ln>
                <a:noFill/>
              </a:ln>
              <a:solidFill>
                <a:srgbClr val="EBF5FF"/>
              </a:solidFill>
              <a:effectLst/>
              <a:uLnTx/>
              <a:uFillTx/>
              <a:latin typeface="Arial" pitchFamily="34" charset="0"/>
              <a:ea typeface="+mn-ea"/>
              <a:cs typeface="Arial" pitchFamily="34" charset="0"/>
            </a:endParaRP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381000" y="1981200"/>
            <a:ext cx="8763000" cy="4572000"/>
          </a:xfrm>
        </p:spPr>
        <p:txBody>
          <a:bodyPr>
            <a:noAutofit/>
          </a:bodyPr>
          <a:lstStyle/>
          <a:p>
            <a:pPr indent="-228600">
              <a:tabLst>
                <a:tab pos="457200" algn="l"/>
              </a:tabLst>
            </a:pPr>
            <a:r>
              <a:rPr lang="en-US" sz="3000" dirty="0" smtClean="0">
                <a:solidFill>
                  <a:srgbClr val="EBF5FF"/>
                </a:solidFill>
                <a:latin typeface="Times New Roman" pitchFamily="18" charset="0"/>
                <a:cs typeface="Times New Roman" pitchFamily="18" charset="0"/>
              </a:rPr>
              <a:t>Framing and drywall, acoustical tile ceilings, painting</a:t>
            </a:r>
          </a:p>
          <a:p>
            <a:pPr indent="-228600">
              <a:buNone/>
              <a:tabLst>
                <a:tab pos="457200" algn="l"/>
              </a:tabLst>
            </a:pPr>
            <a:endParaRPr lang="en-US" sz="1000" dirty="0" smtClean="0">
              <a:solidFill>
                <a:srgbClr val="EBF5FF"/>
              </a:solidFill>
              <a:latin typeface="Times New Roman" pitchFamily="18" charset="0"/>
              <a:cs typeface="Times New Roman" pitchFamily="18" charset="0"/>
            </a:endParaRPr>
          </a:p>
          <a:p>
            <a:pPr indent="-228600">
              <a:buNone/>
              <a:tabLst>
                <a:tab pos="457200" algn="l"/>
              </a:tabLst>
            </a:pPr>
            <a:endParaRPr lang="en-US" sz="1000" dirty="0" smtClean="0">
              <a:solidFill>
                <a:srgbClr val="EBF5FF"/>
              </a:solidFill>
              <a:latin typeface="Times New Roman" pitchFamily="18" charset="0"/>
              <a:cs typeface="Times New Roman" pitchFamily="18" charset="0"/>
            </a:endParaRPr>
          </a:p>
          <a:p>
            <a:pPr indent="-228600">
              <a:buNone/>
              <a:tabLst>
                <a:tab pos="457200" algn="l"/>
              </a:tabLst>
            </a:pPr>
            <a:endParaRPr lang="en-US" sz="1000" dirty="0" smtClean="0">
              <a:solidFill>
                <a:srgbClr val="EBF5FF"/>
              </a:solidFill>
              <a:latin typeface="Times New Roman" pitchFamily="18" charset="0"/>
              <a:cs typeface="Times New Roman" pitchFamily="18" charset="0"/>
            </a:endParaRPr>
          </a:p>
          <a:p>
            <a:pPr indent="-228600">
              <a:tabLst>
                <a:tab pos="457200" algn="l"/>
              </a:tabLst>
            </a:pPr>
            <a:r>
              <a:rPr lang="en-US" sz="3000" dirty="0" smtClean="0">
                <a:solidFill>
                  <a:srgbClr val="EBF5FF"/>
                </a:solidFill>
                <a:latin typeface="Times New Roman" pitchFamily="18" charset="0"/>
                <a:cs typeface="Times New Roman" pitchFamily="18" charset="0"/>
              </a:rPr>
              <a:t>Work packages must be normal and customary</a:t>
            </a:r>
          </a:p>
          <a:p>
            <a:pPr indent="-228600">
              <a:buNone/>
              <a:tabLst>
                <a:tab pos="457200" algn="l"/>
              </a:tabLst>
            </a:pPr>
            <a:r>
              <a:rPr lang="en-US" sz="3000" dirty="0" smtClean="0">
                <a:solidFill>
                  <a:srgbClr val="EBF5FF"/>
                </a:solidFill>
                <a:latin typeface="Times New Roman" pitchFamily="18" charset="0"/>
                <a:cs typeface="Times New Roman" pitchFamily="18" charset="0"/>
              </a:rPr>
              <a:t>   for 3 or more </a:t>
            </a:r>
            <a:r>
              <a:rPr lang="en-US" sz="3000" dirty="0" smtClean="0">
                <a:solidFill>
                  <a:srgbClr val="EBF5FF"/>
                </a:solidFill>
                <a:latin typeface="Times New Roman" pitchFamily="18" charset="0"/>
                <a:cs typeface="Times New Roman" pitchFamily="18" charset="0"/>
              </a:rPr>
              <a:t>bidders</a:t>
            </a:r>
          </a:p>
          <a:p>
            <a:pPr marL="971550" lvl="1" indent="-457200">
              <a:tabLst>
                <a:tab pos="457200" algn="l"/>
              </a:tabLst>
            </a:pPr>
            <a:r>
              <a:rPr lang="en-US" sz="2600" dirty="0" smtClean="0">
                <a:solidFill>
                  <a:srgbClr val="EBF5FF"/>
                </a:solidFill>
                <a:latin typeface="Times New Roman" pitchFamily="18" charset="0"/>
                <a:cs typeface="Times New Roman" pitchFamily="18" charset="0"/>
              </a:rPr>
              <a:t>If you were planning on using subs that do work in other areas that you have used before, make sure they are able to meet the same scope demands or potentially be able to partner with another subcontractor. </a:t>
            </a:r>
            <a:endParaRPr lang="en-US" sz="2600" dirty="0" smtClean="0">
              <a:solidFill>
                <a:srgbClr val="EBF5FF"/>
              </a:solidFill>
              <a:latin typeface="Times New Roman" pitchFamily="18" charset="0"/>
              <a:cs typeface="Times New Roman" pitchFamily="18" charset="0"/>
            </a:endParaRP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457200" y="609600"/>
            <a:ext cx="8153400" cy="1600200"/>
          </a:xfrm>
          <a:prstGeom prst="rect">
            <a:avLst/>
          </a:prstGeom>
        </p:spPr>
        <p:txBody>
          <a:bodyPr vert="horz" lIns="91440" tIns="45720" rIns="91440" bIns="45720" rtlCol="0">
            <a:normAutofit/>
          </a:bodyPr>
          <a:lstStyle/>
          <a:p>
            <a:pPr indent="-228600">
              <a:tabLst>
                <a:tab pos="457200" algn="l"/>
              </a:tabLst>
            </a:pPr>
            <a:r>
              <a:rPr lang="en-US" sz="3200" dirty="0" smtClean="0">
                <a:solidFill>
                  <a:srgbClr val="EBF5FF"/>
                </a:solidFill>
                <a:latin typeface="Arial" charset="0"/>
                <a:cs typeface="Arial" charset="0"/>
              </a:rPr>
              <a:t>Successful work packages are normal</a:t>
            </a:r>
          </a:p>
          <a:p>
            <a:pPr indent="-228600">
              <a:tabLst>
                <a:tab pos="457200" algn="l"/>
              </a:tabLst>
            </a:pPr>
            <a:r>
              <a:rPr lang="en-US" sz="3200" dirty="0" smtClean="0">
                <a:solidFill>
                  <a:srgbClr val="EBF5FF"/>
                </a:solidFill>
                <a:latin typeface="Arial" charset="0"/>
                <a:cs typeface="Arial" charset="0"/>
              </a:rPr>
              <a:t>and customary for project area</a:t>
            </a: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304800" y="1905000"/>
            <a:ext cx="8839200" cy="4267200"/>
          </a:xfrm>
        </p:spPr>
        <p:txBody>
          <a:bodyPr>
            <a:noAutofit/>
          </a:bodyPr>
          <a:lstStyle/>
          <a:p>
            <a:pPr indent="-228600">
              <a:tabLst>
                <a:tab pos="457200" algn="l"/>
              </a:tabLst>
            </a:pPr>
            <a:r>
              <a:rPr lang="en-US" sz="3000" dirty="0" smtClean="0">
                <a:solidFill>
                  <a:srgbClr val="EBF5FF"/>
                </a:solidFill>
                <a:latin typeface="Times New Roman" pitchFamily="18" charset="0"/>
                <a:cs typeface="Times New Roman" pitchFamily="18" charset="0"/>
              </a:rPr>
              <a:t>Notification, notice to proceed, substantial completion, final completion</a:t>
            </a:r>
          </a:p>
          <a:p>
            <a:pPr indent="-228600">
              <a:buNone/>
              <a:tabLst>
                <a:tab pos="457200" algn="l"/>
              </a:tabLst>
            </a:pPr>
            <a:endParaRPr lang="en-US" sz="1000" dirty="0" smtClean="0">
              <a:solidFill>
                <a:srgbClr val="EBF5FF"/>
              </a:solidFill>
              <a:latin typeface="Times New Roman" pitchFamily="18" charset="0"/>
              <a:cs typeface="Times New Roman" pitchFamily="18" charset="0"/>
            </a:endParaRPr>
          </a:p>
          <a:p>
            <a:pPr indent="-228600">
              <a:tabLst>
                <a:tab pos="457200" algn="l"/>
              </a:tabLst>
            </a:pPr>
            <a:r>
              <a:rPr lang="en-US" sz="3000" dirty="0" smtClean="0">
                <a:solidFill>
                  <a:srgbClr val="EBF5FF"/>
                </a:solidFill>
                <a:latin typeface="Times New Roman" pitchFamily="18" charset="0"/>
                <a:cs typeface="Times New Roman" pitchFamily="18" charset="0"/>
              </a:rPr>
              <a:t>Force majeure, no damages for delay, liquidated damages</a:t>
            </a:r>
          </a:p>
          <a:p>
            <a:pPr indent="-228600">
              <a:buNone/>
              <a:tabLst>
                <a:tab pos="457200" algn="l"/>
              </a:tabLst>
            </a:pPr>
            <a:endParaRPr lang="en-US" sz="1000" dirty="0" smtClean="0">
              <a:solidFill>
                <a:srgbClr val="EBF5FF"/>
              </a:solidFill>
              <a:latin typeface="Times New Roman" pitchFamily="18" charset="0"/>
              <a:cs typeface="Times New Roman" pitchFamily="18" charset="0"/>
            </a:endParaRPr>
          </a:p>
          <a:p>
            <a:pPr indent="-228600">
              <a:tabLst>
                <a:tab pos="457200" algn="l"/>
              </a:tabLst>
            </a:pPr>
            <a:r>
              <a:rPr lang="en-US" sz="3000" dirty="0" smtClean="0">
                <a:solidFill>
                  <a:srgbClr val="EBF5FF"/>
                </a:solidFill>
                <a:latin typeface="Times New Roman" pitchFamily="18" charset="0"/>
                <a:cs typeface="Times New Roman" pitchFamily="18" charset="0"/>
              </a:rPr>
              <a:t>Prompt payment, pay when </a:t>
            </a:r>
            <a:r>
              <a:rPr lang="en-US" sz="3000" dirty="0" smtClean="0">
                <a:solidFill>
                  <a:srgbClr val="EBF5FF"/>
                </a:solidFill>
                <a:latin typeface="Times New Roman" pitchFamily="18" charset="0"/>
                <a:cs typeface="Times New Roman" pitchFamily="18" charset="0"/>
              </a:rPr>
              <a:t>paid or pay if paid</a:t>
            </a:r>
            <a:endParaRPr lang="en-US" sz="3000" dirty="0">
              <a:solidFill>
                <a:srgbClr val="EBF5FF"/>
              </a:solidFill>
              <a:latin typeface="Times New Roman" pitchFamily="18" charset="0"/>
              <a:cs typeface="Times New Roman" pitchFamily="18" charset="0"/>
            </a:endParaRP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381000" y="762000"/>
            <a:ext cx="8763000" cy="1066800"/>
          </a:xfrm>
          <a:prstGeom prst="rect">
            <a:avLst/>
          </a:prstGeom>
        </p:spPr>
        <p:txBody>
          <a:bodyPr vert="horz" lIns="91440" tIns="45720" rIns="91440" bIns="45720" rtlCol="0">
            <a:noAutofit/>
          </a:bodyPr>
          <a:lstStyle/>
          <a:p>
            <a:pPr indent="-228600">
              <a:tabLst>
                <a:tab pos="457200" algn="l"/>
              </a:tabLst>
            </a:pPr>
            <a:r>
              <a:rPr lang="en-US" sz="3200" dirty="0" smtClean="0">
                <a:solidFill>
                  <a:srgbClr val="EBF5FF"/>
                </a:solidFill>
                <a:latin typeface="Arial" charset="0"/>
                <a:cs typeface="Arial" charset="0"/>
              </a:rPr>
              <a:t>Common contract terms must be learned well and understood</a:t>
            </a: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381000" y="1371600"/>
            <a:ext cx="8229600" cy="3429000"/>
          </a:xfrm>
          <a:prstGeom prst="rect">
            <a:avLst/>
          </a:prstGeom>
        </p:spPr>
        <p:txBody>
          <a:bodyPr vert="horz" lIns="91440" tIns="45720" rIns="91440" bIns="45720" rtlCol="0">
            <a:normAutofit/>
          </a:bodyPr>
          <a:lstStyle/>
          <a:p>
            <a:r>
              <a:rPr lang="en-US" sz="4400" dirty="0" smtClean="0">
                <a:latin typeface="Arial" charset="0"/>
                <a:cs typeface="Arial" charset="0"/>
              </a:rPr>
              <a:t>Bidding and Buying the Job</a:t>
            </a:r>
            <a:endParaRPr lang="en-US" sz="4400" dirty="0"/>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457200" y="2514600"/>
            <a:ext cx="8229600" cy="3733800"/>
          </a:xfrm>
        </p:spPr>
        <p:txBody>
          <a:bodyPr>
            <a:noAutofit/>
          </a:bodyPr>
          <a:lstStyle/>
          <a:p>
            <a:pPr algn="l">
              <a:lnSpc>
                <a:spcPct val="150000"/>
              </a:lnSpc>
            </a:pPr>
            <a:r>
              <a:rPr lang="en-US" sz="3000" dirty="0" smtClean="0">
                <a:solidFill>
                  <a:srgbClr val="EBF5FF"/>
                </a:solidFill>
                <a:latin typeface="Times New Roman" pitchFamily="18" charset="0"/>
                <a:cs typeface="Times New Roman" pitchFamily="18" charset="0"/>
              </a:rPr>
              <a:t>Must define all referenced documents</a:t>
            </a:r>
          </a:p>
          <a:p>
            <a:pPr algn="l">
              <a:lnSpc>
                <a:spcPct val="150000"/>
              </a:lnSpc>
            </a:pPr>
            <a:r>
              <a:rPr lang="en-US" sz="3000" dirty="0" smtClean="0">
                <a:solidFill>
                  <a:srgbClr val="EBF5FF"/>
                </a:solidFill>
                <a:latin typeface="Times New Roman" pitchFamily="18" charset="0"/>
                <a:cs typeface="Times New Roman" pitchFamily="18" charset="0"/>
              </a:rPr>
              <a:t>Well-developed </a:t>
            </a:r>
            <a:r>
              <a:rPr lang="en-US" sz="3000" dirty="0" smtClean="0">
                <a:solidFill>
                  <a:srgbClr val="EBF5FF"/>
                </a:solidFill>
                <a:latin typeface="Times New Roman" pitchFamily="18" charset="0"/>
                <a:cs typeface="Times New Roman" pitchFamily="18" charset="0"/>
              </a:rPr>
              <a:t>contracts aid claims management</a:t>
            </a:r>
            <a:endParaRPr lang="en-US" sz="3000" dirty="0">
              <a:solidFill>
                <a:srgbClr val="EBF5FF"/>
              </a:solidFill>
              <a:latin typeface="Times New Roman" pitchFamily="18" charset="0"/>
              <a:cs typeface="Times New Roman" pitchFamily="18" charset="0"/>
            </a:endParaRP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381000" y="914400"/>
            <a:ext cx="8229600" cy="762000"/>
          </a:xfrm>
          <a:prstGeom prst="rect">
            <a:avLst/>
          </a:prstGeom>
        </p:spPr>
        <p:txBody>
          <a:bodyPr vert="horz" lIns="91440" tIns="45720" rIns="91440" bIns="45720" rtlCol="0">
            <a:noAutofit/>
          </a:bodyPr>
          <a:lstStyle/>
          <a:p>
            <a:pPr>
              <a:lnSpc>
                <a:spcPct val="150000"/>
              </a:lnSpc>
            </a:pPr>
            <a:r>
              <a:rPr lang="en-US" sz="3200" dirty="0" smtClean="0">
                <a:solidFill>
                  <a:srgbClr val="EBF5FF"/>
                </a:solidFill>
                <a:latin typeface="Arial" pitchFamily="34" charset="0"/>
                <a:cs typeface="Arial" pitchFamily="34" charset="0"/>
              </a:rPr>
              <a:t>Contracts document precise agreements – must be highly accurate</a:t>
            </a: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533400" y="1676400"/>
            <a:ext cx="8610600" cy="4267200"/>
          </a:xfrm>
        </p:spPr>
        <p:txBody>
          <a:bodyPr>
            <a:noAutofit/>
          </a:bodyPr>
          <a:lstStyle/>
          <a:p>
            <a:r>
              <a:rPr lang="en-US" sz="3000" dirty="0" smtClean="0">
                <a:solidFill>
                  <a:srgbClr val="EBF5FF"/>
                </a:solidFill>
                <a:latin typeface="Times New Roman" pitchFamily="18" charset="0"/>
                <a:cs typeface="Times New Roman" pitchFamily="18" charset="0"/>
              </a:rPr>
              <a:t>Invitation to bid or RFP (request for proposal</a:t>
            </a:r>
            <a:r>
              <a:rPr lang="en-US" sz="3000" dirty="0" smtClean="0">
                <a:solidFill>
                  <a:srgbClr val="EBF5FF"/>
                </a:solidFill>
                <a:latin typeface="Times New Roman" pitchFamily="18" charset="0"/>
                <a:cs typeface="Times New Roman" pitchFamily="18" charset="0"/>
              </a:rPr>
              <a:t>)</a:t>
            </a:r>
          </a:p>
          <a:p>
            <a:pPr marL="0" indent="0">
              <a:buNone/>
            </a:pPr>
            <a:endParaRPr lang="en-US" sz="1000" dirty="0" smtClean="0">
              <a:solidFill>
                <a:srgbClr val="EBF5FF"/>
              </a:solidFill>
              <a:latin typeface="Times New Roman" pitchFamily="18" charset="0"/>
              <a:cs typeface="Times New Roman" pitchFamily="18" charset="0"/>
            </a:endParaRPr>
          </a:p>
          <a:p>
            <a:r>
              <a:rPr lang="en-US" sz="3000" dirty="0" smtClean="0">
                <a:solidFill>
                  <a:srgbClr val="EBF5FF"/>
                </a:solidFill>
                <a:latin typeface="Times New Roman" pitchFamily="18" charset="0"/>
                <a:cs typeface="Times New Roman" pitchFamily="18" charset="0"/>
              </a:rPr>
              <a:t>Pre-bid conference followed by questions and answers</a:t>
            </a:r>
          </a:p>
          <a:p>
            <a:pPr>
              <a:buNone/>
            </a:pPr>
            <a:endParaRPr lang="en-US" sz="1000" dirty="0" smtClean="0">
              <a:solidFill>
                <a:srgbClr val="EBF5FF"/>
              </a:solidFill>
              <a:latin typeface="Times New Roman" pitchFamily="18" charset="0"/>
              <a:cs typeface="Times New Roman" pitchFamily="18" charset="0"/>
            </a:endParaRPr>
          </a:p>
          <a:p>
            <a:r>
              <a:rPr lang="en-US" sz="3000" dirty="0" smtClean="0">
                <a:solidFill>
                  <a:srgbClr val="EBF5FF"/>
                </a:solidFill>
                <a:latin typeface="Times New Roman" pitchFamily="18" charset="0"/>
                <a:cs typeface="Times New Roman" pitchFamily="18" charset="0"/>
              </a:rPr>
              <a:t>Proposals received and analyzed</a:t>
            </a:r>
          </a:p>
          <a:p>
            <a:pPr>
              <a:buNone/>
            </a:pPr>
            <a:endParaRPr lang="en-US" sz="1000" dirty="0" smtClean="0">
              <a:solidFill>
                <a:srgbClr val="EBF5FF"/>
              </a:solidFill>
              <a:latin typeface="Times New Roman" pitchFamily="18" charset="0"/>
              <a:cs typeface="Times New Roman" pitchFamily="18" charset="0"/>
            </a:endParaRPr>
          </a:p>
          <a:p>
            <a:r>
              <a:rPr lang="en-US" sz="3000" dirty="0" smtClean="0">
                <a:solidFill>
                  <a:srgbClr val="EBF5FF"/>
                </a:solidFill>
                <a:latin typeface="Times New Roman" pitchFamily="18" charset="0"/>
                <a:cs typeface="Times New Roman" pitchFamily="18" charset="0"/>
              </a:rPr>
              <a:t>Contract award</a:t>
            </a: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457200" y="762000"/>
            <a:ext cx="8686800" cy="1371600"/>
          </a:xfrm>
          <a:prstGeom prst="rect">
            <a:avLst/>
          </a:prstGeom>
        </p:spPr>
        <p:txBody>
          <a:bodyPr vert="horz" lIns="91440" tIns="45720" rIns="91440" bIns="45720" rtlCol="0">
            <a:noAutofit/>
          </a:bodyPr>
          <a:lstStyle/>
          <a:p>
            <a:r>
              <a:rPr lang="en-US" sz="3200" dirty="0" smtClean="0">
                <a:solidFill>
                  <a:srgbClr val="EBF5FF"/>
                </a:solidFill>
                <a:latin typeface="Arial" charset="0"/>
                <a:cs typeface="Arial" charset="0"/>
              </a:rPr>
              <a:t>Proposals are solicited and reviewed</a:t>
            </a: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304800" y="1524000"/>
            <a:ext cx="8382000" cy="5105400"/>
          </a:xfrm>
        </p:spPr>
        <p:txBody>
          <a:bodyPr>
            <a:noAutofit/>
          </a:bodyPr>
          <a:lstStyle/>
          <a:p>
            <a:pPr indent="-228600">
              <a:tabLst>
                <a:tab pos="457200" algn="l"/>
              </a:tabLst>
            </a:pPr>
            <a:r>
              <a:rPr lang="en-US" sz="3000" dirty="0" smtClean="0">
                <a:latin typeface="Times New Roman" pitchFamily="18" charset="0"/>
                <a:cs typeface="Times New Roman" pitchFamily="18" charset="0"/>
              </a:rPr>
              <a:t>Bid: precisely structured response to an exact set of instructions</a:t>
            </a:r>
          </a:p>
          <a:p>
            <a:pPr indent="-228600">
              <a:buNone/>
              <a:tabLst>
                <a:tab pos="457200" algn="l"/>
              </a:tabLst>
            </a:pPr>
            <a:endParaRPr lang="en-US" sz="1000" dirty="0" smtClean="0">
              <a:latin typeface="Times New Roman" pitchFamily="18" charset="0"/>
              <a:cs typeface="Times New Roman" pitchFamily="18" charset="0"/>
            </a:endParaRPr>
          </a:p>
          <a:p>
            <a:pPr indent="-228600">
              <a:tabLst>
                <a:tab pos="457200" algn="l"/>
              </a:tabLst>
            </a:pPr>
            <a:r>
              <a:rPr lang="en-US" sz="3000" dirty="0" smtClean="0">
                <a:latin typeface="Times New Roman" pitchFamily="18" charset="0"/>
                <a:cs typeface="Times New Roman" pitchFamily="18" charset="0"/>
              </a:rPr>
              <a:t>Bid disqualified by exceptions, qualifications or imperfections</a:t>
            </a:r>
          </a:p>
          <a:p>
            <a:pPr indent="-228600">
              <a:buNone/>
              <a:tabLst>
                <a:tab pos="457200" algn="l"/>
              </a:tabLst>
            </a:pPr>
            <a:endParaRPr lang="en-US" sz="1000" dirty="0" smtClean="0">
              <a:latin typeface="Times New Roman" pitchFamily="18" charset="0"/>
              <a:cs typeface="Times New Roman" pitchFamily="18" charset="0"/>
            </a:endParaRPr>
          </a:p>
          <a:p>
            <a:pPr indent="-228600">
              <a:buNone/>
              <a:tabLst>
                <a:tab pos="457200" algn="l"/>
              </a:tabLst>
            </a:pPr>
            <a:endParaRPr lang="en-US" sz="1000" dirty="0" smtClean="0">
              <a:latin typeface="Times New Roman" pitchFamily="18" charset="0"/>
              <a:cs typeface="Times New Roman" pitchFamily="18" charset="0"/>
            </a:endParaRPr>
          </a:p>
          <a:p>
            <a:pPr indent="-228600">
              <a:tabLst>
                <a:tab pos="457200" algn="l"/>
              </a:tabLst>
            </a:pPr>
            <a:r>
              <a:rPr lang="en-US" sz="3000" dirty="0" smtClean="0">
                <a:latin typeface="Times New Roman" pitchFamily="18" charset="0"/>
                <a:cs typeface="Times New Roman" pitchFamily="18" charset="0"/>
              </a:rPr>
              <a:t>Voluntary alternates and beneficial suggestions </a:t>
            </a:r>
            <a:r>
              <a:rPr lang="en-US" sz="3000" dirty="0" smtClean="0">
                <a:latin typeface="Times New Roman" pitchFamily="18" charset="0"/>
                <a:cs typeface="Times New Roman" pitchFamily="18" charset="0"/>
              </a:rPr>
              <a:t>welcomed</a:t>
            </a: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381000" y="685800"/>
            <a:ext cx="8229600" cy="838200"/>
          </a:xfrm>
          <a:prstGeom prst="rect">
            <a:avLst/>
          </a:prstGeom>
        </p:spPr>
        <p:txBody>
          <a:bodyPr vert="horz" lIns="91440" tIns="45720" rIns="91440" bIns="45720" rtlCol="0">
            <a:normAutofit/>
          </a:bodyPr>
          <a:lstStyle/>
          <a:p>
            <a:pPr indent="-228600">
              <a:tabLst>
                <a:tab pos="457200" algn="l"/>
              </a:tabLst>
            </a:pPr>
            <a:r>
              <a:rPr lang="en-US" sz="3200" dirty="0" smtClean="0">
                <a:solidFill>
                  <a:srgbClr val="EBF5FF"/>
                </a:solidFill>
                <a:latin typeface="Arial" charset="0"/>
                <a:cs typeface="Arial" charset="0"/>
              </a:rPr>
              <a:t>Bids very formal and proposals less formal</a:t>
            </a: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457200" y="1828800"/>
            <a:ext cx="8229600" cy="4572000"/>
          </a:xfrm>
        </p:spPr>
        <p:txBody>
          <a:bodyPr>
            <a:noAutofit/>
          </a:bodyPr>
          <a:lstStyle/>
          <a:p>
            <a:r>
              <a:rPr lang="en-US" sz="3000" dirty="0" smtClean="0">
                <a:solidFill>
                  <a:srgbClr val="EBF5FF"/>
                </a:solidFill>
                <a:latin typeface="Times New Roman" pitchFamily="18" charset="0"/>
                <a:cs typeface="Times New Roman" pitchFamily="18" charset="0"/>
              </a:rPr>
              <a:t>Inconsistencies</a:t>
            </a:r>
            <a:r>
              <a:rPr lang="en-US" sz="3000" dirty="0" smtClean="0">
                <a:solidFill>
                  <a:srgbClr val="EBF5FF"/>
                </a:solidFill>
                <a:latin typeface="Times New Roman" pitchFamily="18" charset="0"/>
                <a:cs typeface="Times New Roman" pitchFamily="18" charset="0"/>
              </a:rPr>
              <a:t>, discontinued model numbers can be exploited</a:t>
            </a:r>
          </a:p>
          <a:p>
            <a:pPr>
              <a:buNone/>
            </a:pPr>
            <a:endParaRPr lang="en-US" sz="1000" dirty="0" smtClean="0">
              <a:solidFill>
                <a:srgbClr val="EBF5FF"/>
              </a:solidFill>
              <a:latin typeface="Times New Roman" pitchFamily="18" charset="0"/>
              <a:cs typeface="Times New Roman" pitchFamily="18" charset="0"/>
            </a:endParaRPr>
          </a:p>
          <a:p>
            <a:r>
              <a:rPr lang="en-US" sz="3000" dirty="0" smtClean="0">
                <a:solidFill>
                  <a:srgbClr val="EBF5FF"/>
                </a:solidFill>
                <a:latin typeface="Times New Roman" pitchFamily="18" charset="0"/>
                <a:cs typeface="Times New Roman" pitchFamily="18" charset="0"/>
              </a:rPr>
              <a:t>Some bidders may normally include some GC work for common </a:t>
            </a:r>
            <a:r>
              <a:rPr lang="en-US" sz="3000" dirty="0" smtClean="0">
                <a:solidFill>
                  <a:srgbClr val="EBF5FF"/>
                </a:solidFill>
                <a:latin typeface="Times New Roman" pitchFamily="18" charset="0"/>
                <a:cs typeface="Times New Roman" pitchFamily="18" charset="0"/>
              </a:rPr>
              <a:t>good </a:t>
            </a:r>
          </a:p>
          <a:p>
            <a:pPr lvl="1"/>
            <a:r>
              <a:rPr lang="en-US" sz="2600" dirty="0" smtClean="0">
                <a:solidFill>
                  <a:srgbClr val="EBF5FF"/>
                </a:solidFill>
                <a:latin typeface="Times New Roman" pitchFamily="18" charset="0"/>
                <a:cs typeface="Times New Roman" pitchFamily="18" charset="0"/>
              </a:rPr>
              <a:t>Electrician including temporary power distribution even if not expressly required to do so by contract</a:t>
            </a:r>
            <a:endParaRPr lang="en-US" sz="2600" dirty="0" smtClean="0">
              <a:solidFill>
                <a:srgbClr val="EBF5FF"/>
              </a:solidFill>
              <a:latin typeface="Times New Roman" pitchFamily="18" charset="0"/>
              <a:cs typeface="Times New Roman" pitchFamily="18" charset="0"/>
            </a:endParaRPr>
          </a:p>
          <a:p>
            <a:pPr>
              <a:buNone/>
            </a:pPr>
            <a:endParaRPr lang="en-US" sz="1000" dirty="0" smtClean="0">
              <a:solidFill>
                <a:srgbClr val="EBF5FF"/>
              </a:solidFill>
              <a:latin typeface="Times New Roman" pitchFamily="18" charset="0"/>
              <a:cs typeface="Times New Roman" pitchFamily="18" charset="0"/>
            </a:endParaRPr>
          </a:p>
          <a:p>
            <a:r>
              <a:rPr lang="en-US" sz="3000" dirty="0" smtClean="0">
                <a:solidFill>
                  <a:srgbClr val="EBF5FF"/>
                </a:solidFill>
                <a:latin typeface="Times New Roman" pitchFamily="18" charset="0"/>
                <a:cs typeface="Times New Roman" pitchFamily="18" charset="0"/>
              </a:rPr>
              <a:t>Financial capacity and existing work volume must be verified</a:t>
            </a:r>
            <a:endParaRPr lang="en-US" sz="3000" dirty="0">
              <a:solidFill>
                <a:srgbClr val="EBF5FF"/>
              </a:solidFill>
              <a:latin typeface="Times New Roman" pitchFamily="18" charset="0"/>
              <a:cs typeface="Times New Roman" pitchFamily="18" charset="0"/>
            </a:endParaRP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381000" y="609600"/>
            <a:ext cx="8534400" cy="1066800"/>
          </a:xfrm>
          <a:prstGeom prst="rect">
            <a:avLst/>
          </a:prstGeom>
        </p:spPr>
        <p:txBody>
          <a:bodyPr vert="horz" lIns="91440" tIns="45720" rIns="91440" bIns="45720" rtlCol="0">
            <a:noAutofit/>
          </a:bodyPr>
          <a:lstStyle/>
          <a:p>
            <a:r>
              <a:rPr lang="en-US" sz="3200" dirty="0" smtClean="0">
                <a:solidFill>
                  <a:srgbClr val="EBF5FF"/>
                </a:solidFill>
                <a:latin typeface="Arial" pitchFamily="34" charset="0"/>
                <a:cs typeface="Arial" pitchFamily="34" charset="0"/>
              </a:rPr>
              <a:t>Proposal analysis can be qualitative, or </a:t>
            </a:r>
            <a:r>
              <a:rPr lang="en-US" sz="3200" dirty="0" smtClean="0">
                <a:solidFill>
                  <a:srgbClr val="EBF5FF"/>
                </a:solidFill>
                <a:latin typeface="Arial" pitchFamily="34" charset="0"/>
                <a:cs typeface="Arial" pitchFamily="34" charset="0"/>
              </a:rPr>
              <a:t>subjective</a:t>
            </a:r>
            <a:endParaRPr lang="en-US" sz="3200" dirty="0" smtClean="0">
              <a:solidFill>
                <a:srgbClr val="EBF5FF"/>
              </a:solidFill>
              <a:latin typeface="Arial" pitchFamily="34" charset="0"/>
              <a:cs typeface="Arial" pitchFamily="34" charset="0"/>
            </a:endParaRP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381000" y="1752600"/>
            <a:ext cx="8305800" cy="4419600"/>
          </a:xfrm>
        </p:spPr>
        <p:txBody>
          <a:bodyPr>
            <a:noAutofit/>
          </a:bodyPr>
          <a:lstStyle/>
          <a:p>
            <a:pPr indent="-228600">
              <a:tabLst>
                <a:tab pos="457200" algn="l"/>
              </a:tabLst>
            </a:pPr>
            <a:r>
              <a:rPr lang="en-US" sz="3000" dirty="0" smtClean="0">
                <a:solidFill>
                  <a:srgbClr val="EBF5FF"/>
                </a:solidFill>
                <a:latin typeface="Times New Roman" pitchFamily="18" charset="0"/>
                <a:cs typeface="Times New Roman" pitchFamily="18" charset="0"/>
              </a:rPr>
              <a:t>Some line items are okay for one contractor, but not for next</a:t>
            </a:r>
            <a:endParaRPr lang="en-US" sz="3000" dirty="0" smtClean="0">
              <a:solidFill>
                <a:srgbClr val="EBF5FF"/>
              </a:solidFill>
              <a:latin typeface="Times New Roman" pitchFamily="18" charset="0"/>
              <a:cs typeface="Times New Roman" pitchFamily="18" charset="0"/>
            </a:endParaRPr>
          </a:p>
          <a:p>
            <a:pPr indent="-228600">
              <a:buNone/>
              <a:tabLst>
                <a:tab pos="457200" algn="l"/>
              </a:tabLst>
            </a:pPr>
            <a:endParaRPr lang="en-US" sz="1000" dirty="0" smtClean="0">
              <a:solidFill>
                <a:srgbClr val="EBF5FF"/>
              </a:solidFill>
              <a:latin typeface="Times New Roman" pitchFamily="18" charset="0"/>
              <a:cs typeface="Times New Roman" pitchFamily="18" charset="0"/>
            </a:endParaRPr>
          </a:p>
          <a:p>
            <a:pPr indent="-228600">
              <a:tabLst>
                <a:tab pos="457200" algn="l"/>
              </a:tabLst>
            </a:pPr>
            <a:r>
              <a:rPr lang="en-US" sz="3000" dirty="0" smtClean="0">
                <a:solidFill>
                  <a:srgbClr val="EBF5FF"/>
                </a:solidFill>
                <a:latin typeface="Times New Roman" pitchFamily="18" charset="0"/>
                <a:cs typeface="Times New Roman" pitchFamily="18" charset="0"/>
              </a:rPr>
              <a:t>Unwillingness to compromise with language could mean the parties will not come to an agreement and go to contract</a:t>
            </a:r>
          </a:p>
          <a:p>
            <a:pPr lvl="1" indent="-228600">
              <a:tabLst>
                <a:tab pos="457200" algn="l"/>
              </a:tabLst>
            </a:pPr>
            <a:r>
              <a:rPr lang="en-US" sz="2600" dirty="0" smtClean="0">
                <a:solidFill>
                  <a:srgbClr val="EBF5FF"/>
                </a:solidFill>
                <a:latin typeface="Times New Roman" pitchFamily="18" charset="0"/>
                <a:cs typeface="Times New Roman" pitchFamily="18" charset="0"/>
              </a:rPr>
              <a:t>Payment terms </a:t>
            </a:r>
          </a:p>
          <a:p>
            <a:pPr lvl="1" indent="-228600">
              <a:tabLst>
                <a:tab pos="457200" algn="l"/>
              </a:tabLst>
            </a:pPr>
            <a:r>
              <a:rPr lang="en-US" sz="2600" dirty="0" smtClean="0">
                <a:solidFill>
                  <a:srgbClr val="EBF5FF"/>
                </a:solidFill>
                <a:latin typeface="Times New Roman" pitchFamily="18" charset="0"/>
                <a:cs typeface="Times New Roman" pitchFamily="18" charset="0"/>
              </a:rPr>
              <a:t>Scope items that were “snuck” into the contract</a:t>
            </a:r>
            <a:endParaRPr lang="en-US" sz="2200" dirty="0">
              <a:solidFill>
                <a:srgbClr val="EBF5FF"/>
              </a:solidFill>
              <a:latin typeface="Times New Roman" pitchFamily="18" charset="0"/>
              <a:cs typeface="Times New Roman" pitchFamily="18" charset="0"/>
            </a:endParaRPr>
          </a:p>
          <a:p>
            <a:pPr lvl="2">
              <a:tabLst>
                <a:tab pos="457200" algn="l"/>
              </a:tabLst>
            </a:pPr>
            <a:r>
              <a:rPr lang="en-US" sz="2200" dirty="0" smtClean="0">
                <a:solidFill>
                  <a:srgbClr val="EBF5FF"/>
                </a:solidFill>
                <a:latin typeface="Times New Roman" pitchFamily="18" charset="0"/>
                <a:cs typeface="Times New Roman" pitchFamily="18" charset="0"/>
              </a:rPr>
              <a:t>Can cost you down the road if subs know this is typical </a:t>
            </a:r>
            <a:r>
              <a:rPr lang="en-US" sz="2200" smtClean="0">
                <a:solidFill>
                  <a:srgbClr val="EBF5FF"/>
                </a:solidFill>
                <a:latin typeface="Times New Roman" pitchFamily="18" charset="0"/>
                <a:cs typeface="Times New Roman" pitchFamily="18" charset="0"/>
              </a:rPr>
              <a:t>of your firm</a:t>
            </a:r>
            <a:endParaRPr lang="en-US" sz="2200" dirty="0" smtClean="0">
              <a:solidFill>
                <a:srgbClr val="EBF5FF"/>
              </a:solidFill>
              <a:latin typeface="Times New Roman" pitchFamily="18" charset="0"/>
              <a:cs typeface="Times New Roman" pitchFamily="18" charset="0"/>
            </a:endParaRP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457200" y="609600"/>
            <a:ext cx="8686800" cy="1524000"/>
          </a:xfrm>
          <a:prstGeom prst="rect">
            <a:avLst/>
          </a:prstGeom>
        </p:spPr>
        <p:txBody>
          <a:bodyPr vert="horz" lIns="91440" tIns="45720" rIns="91440" bIns="45720" rtlCol="0">
            <a:noAutofit/>
          </a:bodyPr>
          <a:lstStyle/>
          <a:p>
            <a:pPr indent="-228600">
              <a:tabLst>
                <a:tab pos="457200" algn="l"/>
              </a:tabLst>
            </a:pPr>
            <a:r>
              <a:rPr lang="en-US" sz="3200" dirty="0" smtClean="0">
                <a:solidFill>
                  <a:srgbClr val="EBF5FF"/>
                </a:solidFill>
                <a:latin typeface="Arial" charset="0"/>
                <a:cs typeface="Arial" charset="0"/>
              </a:rPr>
              <a:t>Be prepared for bargaining and negotiating the terms of each subcontract separately</a:t>
            </a:r>
            <a:endParaRPr lang="en-US" sz="3200" dirty="0" smtClean="0">
              <a:solidFill>
                <a:srgbClr val="EBF5FF"/>
              </a:solidFill>
              <a:latin typeface="Arial" charset="0"/>
              <a:cs typeface="Arial" charset="0"/>
            </a:endParaRP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533400" y="1828800"/>
            <a:ext cx="8077200" cy="4648200"/>
          </a:xfrm>
        </p:spPr>
        <p:txBody>
          <a:bodyPr>
            <a:noAutofit/>
          </a:bodyPr>
          <a:lstStyle/>
          <a:p>
            <a:pPr algn="l">
              <a:lnSpc>
                <a:spcPct val="150000"/>
              </a:lnSpc>
            </a:pPr>
            <a:r>
              <a:rPr lang="en-US" sz="3000" dirty="0" smtClean="0">
                <a:solidFill>
                  <a:srgbClr val="EBF5FF"/>
                </a:solidFill>
                <a:latin typeface="Times New Roman" pitchFamily="18" charset="0"/>
                <a:cs typeface="Times New Roman" pitchFamily="18" charset="0"/>
              </a:rPr>
              <a:t>An agreement on </a:t>
            </a:r>
            <a:r>
              <a:rPr lang="en-US" sz="3000" dirty="0" smtClean="0">
                <a:solidFill>
                  <a:srgbClr val="EBF5FF"/>
                </a:solidFill>
                <a:latin typeface="Times New Roman" pitchFamily="18" charset="0"/>
                <a:cs typeface="Times New Roman" pitchFamily="18" charset="0"/>
              </a:rPr>
              <a:t>scope, time and cost</a:t>
            </a:r>
          </a:p>
          <a:p>
            <a:pPr algn="l">
              <a:lnSpc>
                <a:spcPct val="150000"/>
              </a:lnSpc>
            </a:pPr>
            <a:r>
              <a:rPr lang="en-US" sz="3000" dirty="0" smtClean="0">
                <a:solidFill>
                  <a:srgbClr val="EBF5FF"/>
                </a:solidFill>
                <a:latin typeface="Times New Roman" pitchFamily="18" charset="0"/>
                <a:cs typeface="Times New Roman" pitchFamily="18" charset="0"/>
              </a:rPr>
              <a:t>Agreement on rules and procedures</a:t>
            </a:r>
          </a:p>
          <a:p>
            <a:pPr algn="l"/>
            <a:r>
              <a:rPr lang="en-US" sz="3000" dirty="0" smtClean="0">
                <a:solidFill>
                  <a:srgbClr val="EBF5FF"/>
                </a:solidFill>
                <a:latin typeface="Times New Roman" pitchFamily="18" charset="0"/>
                <a:cs typeface="Times New Roman" pitchFamily="18" charset="0"/>
              </a:rPr>
              <a:t>Must conform to existing laws and accepted conventions in project area</a:t>
            </a:r>
          </a:p>
          <a:p>
            <a:pPr algn="l"/>
            <a:r>
              <a:rPr lang="en-US" sz="3000" dirty="0" smtClean="0">
                <a:solidFill>
                  <a:srgbClr val="EBF5FF"/>
                </a:solidFill>
                <a:latin typeface="Times New Roman" pitchFamily="18" charset="0"/>
                <a:cs typeface="Times New Roman" pitchFamily="18" charset="0"/>
              </a:rPr>
              <a:t>Impossible, grossly inequitable, or illegal requirements are not enforceable</a:t>
            </a:r>
            <a:endParaRPr lang="en-US" sz="3000" dirty="0">
              <a:solidFill>
                <a:srgbClr val="EBF5FF"/>
              </a:solidFill>
              <a:latin typeface="Times New Roman" pitchFamily="18" charset="0"/>
              <a:cs typeface="Times New Roman" pitchFamily="18" charset="0"/>
            </a:endParaRP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457200" y="685800"/>
            <a:ext cx="8153400" cy="1752600"/>
          </a:xfrm>
          <a:prstGeom prst="rect">
            <a:avLst/>
          </a:prstGeom>
        </p:spPr>
        <p:txBody>
          <a:bodyPr vert="horz" lIns="91440" tIns="45720" rIns="91440" bIns="45720" rtlCol="0">
            <a:normAutofit/>
          </a:bodyPr>
          <a:lstStyle/>
          <a:p>
            <a:pPr marR="0" lvl="0" defTabSz="914400" rtl="0" eaLnBrk="1" fontAlgn="auto" latinLnBrk="0" hangingPunct="1">
              <a:lnSpc>
                <a:spcPct val="100000"/>
              </a:lnSpc>
              <a:spcBef>
                <a:spcPct val="20000"/>
              </a:spcBef>
              <a:spcAft>
                <a:spcPts val="0"/>
              </a:spcAft>
              <a:buClrTx/>
              <a:buSzTx/>
              <a:tabLst/>
              <a:defRPr/>
            </a:pPr>
            <a:r>
              <a:rPr kumimoji="0" lang="en-US" sz="3200" b="0" i="0" u="none" strike="noStrike" kern="1200" cap="none" spc="0" normalizeH="0" baseline="0" noProof="0" dirty="0" smtClean="0">
                <a:ln>
                  <a:noFill/>
                </a:ln>
                <a:solidFill>
                  <a:srgbClr val="EBF5FF"/>
                </a:solidFill>
                <a:effectLst/>
                <a:uLnTx/>
                <a:uFillTx/>
                <a:latin typeface="Arial" pitchFamily="34" charset="0"/>
                <a:ea typeface="+mn-ea"/>
                <a:cs typeface="Arial" pitchFamily="34" charset="0"/>
              </a:rPr>
              <a:t>Contracts define the parties</a:t>
            </a:r>
            <a:r>
              <a:rPr lang="en-US" sz="3200" dirty="0" smtClean="0">
                <a:solidFill>
                  <a:srgbClr val="EBF5FF"/>
                </a:solidFill>
                <a:latin typeface="Arial" pitchFamily="34" charset="0"/>
                <a:cs typeface="Arial" pitchFamily="34" charset="0"/>
              </a:rPr>
              <a:t>’ agreements about project</a:t>
            </a:r>
            <a:endParaRPr kumimoji="0" lang="en-US" sz="3200" b="0" i="0" u="none" strike="noStrike" kern="1200" cap="none" spc="0" normalizeH="0" baseline="0" noProof="0" dirty="0" smtClean="0">
              <a:ln>
                <a:noFill/>
              </a:ln>
              <a:solidFill>
                <a:srgbClr val="EBF5FF"/>
              </a:solidFill>
              <a:effectLst/>
              <a:uLnTx/>
              <a:uFillTx/>
              <a:latin typeface="Arial" pitchFamily="34" charset="0"/>
              <a:ea typeface="+mn-ea"/>
              <a:cs typeface="Arial" pitchFamily="34" charset="0"/>
            </a:endParaRP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533400" y="1981200"/>
            <a:ext cx="8610600" cy="4495800"/>
          </a:xfrm>
        </p:spPr>
        <p:txBody>
          <a:bodyPr>
            <a:noAutofit/>
          </a:bodyPr>
          <a:lstStyle/>
          <a:p>
            <a:r>
              <a:rPr lang="en-US" sz="3000" dirty="0" smtClean="0">
                <a:solidFill>
                  <a:srgbClr val="EBF5FF"/>
                </a:solidFill>
                <a:latin typeface="Times New Roman" pitchFamily="18" charset="0"/>
                <a:cs typeface="Times New Roman" pitchFamily="18" charset="0"/>
              </a:rPr>
              <a:t>Contractor not required to detect and correct all design errors</a:t>
            </a:r>
          </a:p>
          <a:p>
            <a:r>
              <a:rPr lang="en-US" sz="3000" dirty="0" smtClean="0">
                <a:solidFill>
                  <a:srgbClr val="EBF5FF"/>
                </a:solidFill>
                <a:latin typeface="Times New Roman" pitchFamily="18" charset="0"/>
                <a:cs typeface="Times New Roman" pitchFamily="18" charset="0"/>
              </a:rPr>
              <a:t>Schedule delay can have many causes and responsible parties</a:t>
            </a:r>
          </a:p>
          <a:p>
            <a:r>
              <a:rPr lang="en-US" sz="3000" dirty="0" smtClean="0">
                <a:solidFill>
                  <a:srgbClr val="EBF5FF"/>
                </a:solidFill>
                <a:latin typeface="Times New Roman" pitchFamily="18" charset="0"/>
                <a:cs typeface="Times New Roman" pitchFamily="18" charset="0"/>
              </a:rPr>
              <a:t>Forced work without agreed compensation is poor claim management</a:t>
            </a:r>
          </a:p>
          <a:p>
            <a:r>
              <a:rPr lang="en-US" sz="3000" dirty="0" smtClean="0">
                <a:solidFill>
                  <a:srgbClr val="EBF5FF"/>
                </a:solidFill>
                <a:latin typeface="Times New Roman" pitchFamily="18" charset="0"/>
                <a:cs typeface="Times New Roman" pitchFamily="18" charset="0"/>
              </a:rPr>
              <a:t>Some concealed conditions must be handled as </a:t>
            </a:r>
            <a:r>
              <a:rPr lang="en-US" sz="3000" dirty="0" smtClean="0">
                <a:solidFill>
                  <a:srgbClr val="EBF5FF"/>
                </a:solidFill>
                <a:latin typeface="Times New Roman" pitchFamily="18" charset="0"/>
                <a:cs typeface="Times New Roman" pitchFamily="18" charset="0"/>
              </a:rPr>
              <a:t>claims (unforeseen conditions)</a:t>
            </a:r>
            <a:endParaRPr lang="en-US" sz="3000" dirty="0">
              <a:solidFill>
                <a:srgbClr val="EBF5FF"/>
              </a:solidFill>
              <a:latin typeface="Times New Roman" pitchFamily="18" charset="0"/>
              <a:cs typeface="Times New Roman" pitchFamily="18" charset="0"/>
            </a:endParaRP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457200" y="762000"/>
            <a:ext cx="8229600" cy="1066800"/>
          </a:xfrm>
          <a:prstGeom prst="rect">
            <a:avLst/>
          </a:prstGeom>
        </p:spPr>
        <p:txBody>
          <a:bodyPr vert="horz" lIns="91440" tIns="45720" rIns="91440" bIns="45720" rtlCol="0">
            <a:noAutofit/>
          </a:bodyPr>
          <a:lstStyle/>
          <a:p>
            <a:r>
              <a:rPr lang="en-US" sz="3200" dirty="0" smtClean="0">
                <a:solidFill>
                  <a:srgbClr val="EBF5FF"/>
                </a:solidFill>
                <a:latin typeface="Arial" pitchFamily="34" charset="0"/>
                <a:cs typeface="Arial" pitchFamily="34" charset="0"/>
              </a:rPr>
              <a:t>Fair and balanced contract terms produce best results</a:t>
            </a: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1143000"/>
            <a:ext cx="8686800" cy="3048000"/>
          </a:xfrm>
        </p:spPr>
        <p:txBody>
          <a:bodyPr>
            <a:normAutofit/>
          </a:bodyPr>
          <a:lstStyle/>
          <a:p>
            <a:pPr algn="l"/>
            <a:r>
              <a:rPr lang="en-US" sz="4400" dirty="0" smtClean="0">
                <a:latin typeface="Arial" pitchFamily="34" charset="0"/>
                <a:cs typeface="Arial" pitchFamily="34" charset="0"/>
              </a:rPr>
              <a:t>Elements of the Contract</a:t>
            </a:r>
            <a:endParaRPr lang="en-US" sz="4400" dirty="0">
              <a:latin typeface="Arial" pitchFamily="34" charset="0"/>
              <a:cs typeface="Arial" pitchFamily="34" charset="0"/>
            </a:endParaRP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ooter Placeholder 1"/>
          <p:cNvSpPr>
            <a:spLocks noGrp="1"/>
          </p:cNvSpPr>
          <p:nvPr>
            <p:ph type="ftr" sz="quarter" idx="10"/>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ooter Placeholder 1"/>
          <p:cNvSpPr>
            <a:spLocks noGrp="1"/>
          </p:cNvSpPr>
          <p:nvPr>
            <p:ph type="ftr" sz="quarter" idx="10"/>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457200" y="1981200"/>
            <a:ext cx="8229600" cy="4495800"/>
          </a:xfrm>
        </p:spPr>
        <p:txBody>
          <a:bodyPr>
            <a:noAutofit/>
          </a:bodyPr>
          <a:lstStyle/>
          <a:p>
            <a:pPr>
              <a:lnSpc>
                <a:spcPct val="150000"/>
              </a:lnSpc>
            </a:pPr>
            <a:r>
              <a:rPr lang="en-US" sz="3000" dirty="0" smtClean="0">
                <a:latin typeface="Times New Roman" pitchFamily="18" charset="0"/>
                <a:cs typeface="Times New Roman" pitchFamily="18" charset="0"/>
              </a:rPr>
              <a:t>Project name from initial contract documentation</a:t>
            </a:r>
          </a:p>
          <a:p>
            <a:r>
              <a:rPr lang="en-US" sz="3000" dirty="0" smtClean="0">
                <a:latin typeface="Times New Roman" pitchFamily="18" charset="0"/>
                <a:cs typeface="Times New Roman" pitchFamily="18" charset="0"/>
              </a:rPr>
              <a:t>Street address, building designation, location within multi-story building</a:t>
            </a:r>
          </a:p>
          <a:p>
            <a:pPr>
              <a:lnSpc>
                <a:spcPct val="150000"/>
              </a:lnSpc>
            </a:pPr>
            <a:r>
              <a:rPr lang="en-US" sz="3000" dirty="0" smtClean="0">
                <a:latin typeface="Times New Roman" pitchFamily="18" charset="0"/>
                <a:cs typeface="Times New Roman" pitchFamily="18" charset="0"/>
              </a:rPr>
              <a:t>Parties by their common legal name</a:t>
            </a:r>
          </a:p>
          <a:p>
            <a:pPr lvl="1"/>
            <a:r>
              <a:rPr lang="en-US" sz="2600" dirty="0" smtClean="0">
                <a:latin typeface="Times New Roman" pitchFamily="18" charset="0"/>
                <a:cs typeface="Times New Roman" pitchFamily="18" charset="0"/>
              </a:rPr>
              <a:t>Or by their exact project specific name, </a:t>
            </a:r>
            <a:r>
              <a:rPr lang="en-US" sz="3000" dirty="0" smtClean="0">
                <a:latin typeface="Times New Roman" pitchFamily="18" charset="0"/>
                <a:cs typeface="Times New Roman" pitchFamily="18" charset="0"/>
              </a:rPr>
              <a:t>e.g</a:t>
            </a:r>
            <a:r>
              <a:rPr lang="en-US" sz="3000" dirty="0" smtClean="0">
                <a:latin typeface="Times New Roman" pitchFamily="18" charset="0"/>
                <a:cs typeface="Times New Roman" pitchFamily="18" charset="0"/>
              </a:rPr>
              <a:t>. a joint venture</a:t>
            </a:r>
            <a:endParaRPr lang="en-US" sz="3000" dirty="0">
              <a:latin typeface="Times New Roman" pitchFamily="18" charset="0"/>
              <a:cs typeface="Times New Roman" pitchFamily="18" charset="0"/>
            </a:endParaRP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381000" y="762000"/>
            <a:ext cx="8763000" cy="1143000"/>
          </a:xfrm>
          <a:prstGeom prst="rect">
            <a:avLst/>
          </a:prstGeom>
        </p:spPr>
        <p:txBody>
          <a:bodyPr vert="horz" lIns="91440" tIns="45720" rIns="91440" bIns="45720" rtlCol="0">
            <a:normAutofit/>
          </a:bodyPr>
          <a:lstStyle/>
          <a:p>
            <a:r>
              <a:rPr lang="en-US" sz="3200" dirty="0" smtClean="0">
                <a:solidFill>
                  <a:srgbClr val="EBF5FF"/>
                </a:solidFill>
                <a:latin typeface="Arial" pitchFamily="34" charset="0"/>
                <a:cs typeface="Arial" pitchFamily="34" charset="0"/>
              </a:rPr>
              <a:t>Project and parties must be defined accurately – extreme precision not required</a:t>
            </a: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304800" y="2133600"/>
            <a:ext cx="8686800" cy="4724400"/>
          </a:xfrm>
        </p:spPr>
        <p:txBody>
          <a:bodyPr>
            <a:noAutofit/>
          </a:bodyPr>
          <a:lstStyle/>
          <a:p>
            <a:pPr indent="-228600" eaLnBrk="0" hangingPunct="0">
              <a:lnSpc>
                <a:spcPct val="150000"/>
              </a:lnSpc>
              <a:buFontTx/>
              <a:buChar char="•"/>
              <a:tabLst>
                <a:tab pos="457200" algn="l"/>
              </a:tabLst>
            </a:pPr>
            <a:r>
              <a:rPr lang="en-US" sz="3000" dirty="0" smtClean="0">
                <a:solidFill>
                  <a:srgbClr val="EBF5FF"/>
                </a:solidFill>
                <a:latin typeface="Times New Roman" pitchFamily="18" charset="0"/>
                <a:cs typeface="Times New Roman" pitchFamily="18" charset="0"/>
              </a:rPr>
              <a:t>General and special conditions outlined by contract</a:t>
            </a:r>
          </a:p>
          <a:p>
            <a:pPr indent="-228600" eaLnBrk="0" hangingPunct="0">
              <a:lnSpc>
                <a:spcPct val="150000"/>
              </a:lnSpc>
              <a:buFontTx/>
              <a:buChar char="•"/>
              <a:tabLst>
                <a:tab pos="457200" algn="l"/>
              </a:tabLst>
            </a:pPr>
            <a:r>
              <a:rPr lang="en-US" sz="3000" dirty="0" smtClean="0">
                <a:solidFill>
                  <a:srgbClr val="EBF5FF"/>
                </a:solidFill>
                <a:latin typeface="Times New Roman" pitchFamily="18" charset="0"/>
                <a:cs typeface="Times New Roman" pitchFamily="18" charset="0"/>
              </a:rPr>
              <a:t>CM’s can add much meaningful definition to GC’s</a:t>
            </a:r>
          </a:p>
          <a:p>
            <a:pPr indent="-228600" eaLnBrk="0" hangingPunct="0">
              <a:buFontTx/>
              <a:buChar char="•"/>
              <a:tabLst>
                <a:tab pos="457200" algn="l"/>
              </a:tabLst>
            </a:pPr>
            <a:r>
              <a:rPr lang="en-US" sz="3000" dirty="0" smtClean="0">
                <a:solidFill>
                  <a:srgbClr val="EBF5FF"/>
                </a:solidFill>
                <a:latin typeface="Times New Roman" pitchFamily="18" charset="0"/>
                <a:cs typeface="Times New Roman" pitchFamily="18" charset="0"/>
              </a:rPr>
              <a:t>Permanent building defined by drawings and specifications</a:t>
            </a:r>
          </a:p>
          <a:p>
            <a:pPr indent="-228600" eaLnBrk="0" hangingPunct="0">
              <a:lnSpc>
                <a:spcPct val="150000"/>
              </a:lnSpc>
              <a:buFontTx/>
              <a:buChar char="•"/>
              <a:tabLst>
                <a:tab pos="457200" algn="l"/>
              </a:tabLst>
            </a:pPr>
            <a:r>
              <a:rPr lang="en-US" sz="3000" dirty="0" smtClean="0">
                <a:solidFill>
                  <a:srgbClr val="EBF5FF"/>
                </a:solidFill>
                <a:latin typeface="Times New Roman" pitchFamily="18" charset="0"/>
                <a:cs typeface="Times New Roman" pitchFamily="18" charset="0"/>
              </a:rPr>
              <a:t>May include surveys, test reports, and narratives</a:t>
            </a:r>
          </a:p>
          <a:p>
            <a:pPr algn="l">
              <a:lnSpc>
                <a:spcPct val="150000"/>
              </a:lnSpc>
            </a:pPr>
            <a:endParaRPr lang="en-US" dirty="0">
              <a:solidFill>
                <a:srgbClr val="DDEEFF"/>
              </a:solidFill>
              <a:latin typeface="Times New Roman" pitchFamily="18" charset="0"/>
              <a:cs typeface="Times New Roman" pitchFamily="18" charset="0"/>
            </a:endParaRP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381000" y="762000"/>
            <a:ext cx="8763000" cy="1219200"/>
          </a:xfrm>
          <a:prstGeom prst="rect">
            <a:avLst/>
          </a:prstGeom>
        </p:spPr>
        <p:txBody>
          <a:bodyPr vert="horz" lIns="91440" tIns="45720" rIns="91440" bIns="45720" rtlCol="0">
            <a:normAutofit/>
          </a:bodyPr>
          <a:lstStyle/>
          <a:p>
            <a:pPr marR="0" lvl="0" algn="l" defTabSz="914400" rtl="0" eaLnBrk="1" fontAlgn="auto" latinLnBrk="0" hangingPunct="1">
              <a:lnSpc>
                <a:spcPct val="100000"/>
              </a:lnSpc>
              <a:spcBef>
                <a:spcPct val="20000"/>
              </a:spcBef>
              <a:spcAft>
                <a:spcPts val="0"/>
              </a:spcAft>
              <a:buClrTx/>
              <a:buSzTx/>
              <a:tabLst/>
              <a:defRPr/>
            </a:pPr>
            <a:r>
              <a:rPr kumimoji="0" lang="en-US" sz="3200" b="0" i="0" u="none" strike="noStrike" kern="1200" cap="none" spc="0" normalizeH="0" baseline="0" noProof="0" dirty="0" smtClean="0">
                <a:ln>
                  <a:noFill/>
                </a:ln>
                <a:solidFill>
                  <a:srgbClr val="EBF5FF"/>
                </a:solidFill>
                <a:effectLst/>
                <a:uLnTx/>
                <a:uFillTx/>
                <a:latin typeface="Arial" pitchFamily="34" charset="0"/>
                <a:ea typeface="+mn-ea"/>
                <a:cs typeface="Arial" pitchFamily="34" charset="0"/>
              </a:rPr>
              <a:t>Scope: temporary work and the permanent building</a:t>
            </a: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533400" y="1905000"/>
            <a:ext cx="8610600" cy="4572000"/>
          </a:xfrm>
        </p:spPr>
        <p:txBody>
          <a:bodyPr>
            <a:noAutofit/>
          </a:bodyPr>
          <a:lstStyle/>
          <a:p>
            <a:r>
              <a:rPr lang="en-US" sz="3000" dirty="0" smtClean="0">
                <a:latin typeface="Times New Roman" pitchFamily="18" charset="0"/>
                <a:cs typeface="Times New Roman" pitchFamily="18" charset="0"/>
              </a:rPr>
              <a:t>Specific work – defined configuration, grade and methods most common</a:t>
            </a:r>
          </a:p>
          <a:p>
            <a:pPr>
              <a:buNone/>
            </a:pPr>
            <a:endParaRPr lang="en-US" sz="1000" dirty="0" smtClean="0">
              <a:latin typeface="Times New Roman" pitchFamily="18" charset="0"/>
              <a:cs typeface="Times New Roman" pitchFamily="18" charset="0"/>
            </a:endParaRPr>
          </a:p>
          <a:p>
            <a:r>
              <a:rPr lang="en-US" sz="3000" dirty="0" smtClean="0">
                <a:latin typeface="Times New Roman" pitchFamily="18" charset="0"/>
                <a:cs typeface="Times New Roman" pitchFamily="18" charset="0"/>
              </a:rPr>
              <a:t>Specific performance – riskier, trickier and less common</a:t>
            </a:r>
          </a:p>
          <a:p>
            <a:pPr>
              <a:buNone/>
            </a:pPr>
            <a:endParaRPr lang="en-US" sz="1000" dirty="0" smtClean="0">
              <a:latin typeface="Times New Roman" pitchFamily="18" charset="0"/>
              <a:cs typeface="Times New Roman" pitchFamily="18" charset="0"/>
            </a:endParaRPr>
          </a:p>
          <a:p>
            <a:r>
              <a:rPr lang="en-US" sz="3000" dirty="0" smtClean="0">
                <a:latin typeface="Times New Roman" pitchFamily="18" charset="0"/>
                <a:cs typeface="Times New Roman" pitchFamily="18" charset="0"/>
              </a:rPr>
              <a:t>Evidence of successful completion must be well defined</a:t>
            </a:r>
          </a:p>
          <a:p>
            <a:pPr>
              <a:buNone/>
            </a:pPr>
            <a:endParaRPr lang="en-US" sz="1000" dirty="0" smtClean="0">
              <a:latin typeface="Times New Roman" pitchFamily="18" charset="0"/>
              <a:cs typeface="Times New Roman" pitchFamily="18" charset="0"/>
            </a:endParaRPr>
          </a:p>
          <a:p>
            <a:r>
              <a:rPr lang="en-US" sz="3000" dirty="0" smtClean="0">
                <a:latin typeface="Times New Roman" pitchFamily="18" charset="0"/>
                <a:cs typeface="Times New Roman" pitchFamily="18" charset="0"/>
              </a:rPr>
              <a:t>Conventional well-known documents are preferred evidence</a:t>
            </a:r>
            <a:endParaRPr lang="en-US" sz="3000" dirty="0">
              <a:latin typeface="Times New Roman" pitchFamily="18" charset="0"/>
              <a:cs typeface="Times New Roman" pitchFamily="18" charset="0"/>
            </a:endParaRP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457200" y="609600"/>
            <a:ext cx="8153400" cy="1219200"/>
          </a:xfrm>
          <a:prstGeom prst="rect">
            <a:avLst/>
          </a:prstGeom>
        </p:spPr>
        <p:txBody>
          <a:bodyPr vert="horz" lIns="91440" tIns="45720" rIns="91440" bIns="45720" rtlCol="0">
            <a:noAutofit/>
          </a:bodyPr>
          <a:lstStyle/>
          <a:p>
            <a:pPr marR="0" lvl="0" algn="l" defTabSz="914400" rtl="0" eaLnBrk="1" fontAlgn="auto" latinLnBrk="0" hangingPunct="1">
              <a:lnSpc>
                <a:spcPct val="100000"/>
              </a:lnSpc>
              <a:spcBef>
                <a:spcPct val="20000"/>
              </a:spcBef>
              <a:spcAft>
                <a:spcPts val="0"/>
              </a:spcAft>
              <a:buClrTx/>
              <a:buSzTx/>
              <a:tabLst/>
              <a:defRPr/>
            </a:pPr>
            <a:r>
              <a:rPr kumimoji="0" lang="en-US" sz="3200" b="0" i="0" u="none" strike="noStrike" kern="1200" cap="none" spc="0" normalizeH="0" baseline="0" noProof="0" dirty="0" smtClean="0">
                <a:ln>
                  <a:noFill/>
                </a:ln>
                <a:solidFill>
                  <a:srgbClr val="EBF5FF"/>
                </a:solidFill>
                <a:effectLst/>
                <a:uLnTx/>
                <a:uFillTx/>
                <a:latin typeface="Arial" pitchFamily="34" charset="0"/>
                <a:ea typeface="+mn-ea"/>
                <a:cs typeface="Arial" pitchFamily="34" charset="0"/>
              </a:rPr>
              <a:t>Specific work</a:t>
            </a:r>
            <a:r>
              <a:rPr kumimoji="0" lang="en-US" sz="3200" b="0" i="0" u="none" strike="noStrike" kern="1200" cap="none" spc="0" normalizeH="0" noProof="0" dirty="0" smtClean="0">
                <a:ln>
                  <a:noFill/>
                </a:ln>
                <a:solidFill>
                  <a:srgbClr val="EBF5FF"/>
                </a:solidFill>
                <a:effectLst/>
                <a:uLnTx/>
                <a:uFillTx/>
                <a:latin typeface="Arial" pitchFamily="34" charset="0"/>
                <a:ea typeface="+mn-ea"/>
                <a:cs typeface="Arial" pitchFamily="34" charset="0"/>
              </a:rPr>
              <a:t> or performance achieved </a:t>
            </a:r>
          </a:p>
          <a:p>
            <a:pPr marR="0" lvl="0" algn="l" defTabSz="914400" rtl="0" eaLnBrk="1" fontAlgn="auto" latinLnBrk="0" hangingPunct="1">
              <a:lnSpc>
                <a:spcPct val="100000"/>
              </a:lnSpc>
              <a:spcBef>
                <a:spcPct val="20000"/>
              </a:spcBef>
              <a:spcAft>
                <a:spcPts val="0"/>
              </a:spcAft>
              <a:buClrTx/>
              <a:buSzTx/>
              <a:tabLst/>
              <a:defRPr/>
            </a:pPr>
            <a:r>
              <a:rPr kumimoji="0" lang="en-US" sz="3200" b="0" i="0" u="none" strike="noStrike" kern="1200" cap="none" spc="0" normalizeH="0" noProof="0" dirty="0" smtClean="0">
                <a:ln>
                  <a:noFill/>
                </a:ln>
                <a:solidFill>
                  <a:srgbClr val="EBF5FF"/>
                </a:solidFill>
                <a:effectLst/>
                <a:uLnTx/>
                <a:uFillTx/>
                <a:latin typeface="Arial" pitchFamily="34" charset="0"/>
                <a:ea typeface="+mn-ea"/>
                <a:cs typeface="Arial" pitchFamily="34" charset="0"/>
              </a:rPr>
              <a:t>may be required</a:t>
            </a:r>
            <a:endParaRPr kumimoji="0" lang="en-US" sz="3200" b="0" i="0" u="none" strike="noStrike" kern="1200" cap="none" spc="0" normalizeH="0" baseline="0" noProof="0" dirty="0" smtClean="0">
              <a:ln>
                <a:noFill/>
              </a:ln>
              <a:solidFill>
                <a:srgbClr val="EBF5FF"/>
              </a:solidFill>
              <a:effectLst/>
              <a:uLnTx/>
              <a:uFillTx/>
              <a:latin typeface="Arial" pitchFamily="34" charset="0"/>
              <a:ea typeface="+mn-ea"/>
              <a:cs typeface="Arial" pitchFamily="34" charset="0"/>
            </a:endParaRP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rgbClr val="22518A"/>
        </a:solidFill>
        <a:effectLst/>
      </p:bgPr>
    </p:bg>
    <p:spTree>
      <p:nvGrpSpPr>
        <p:cNvPr id="1" name=""/>
        <p:cNvGrpSpPr/>
        <p:nvPr/>
      </p:nvGrpSpPr>
      <p:grpSpPr>
        <a:xfrm>
          <a:off x="0" y="0"/>
          <a:ext cx="0" cy="0"/>
          <a:chOff x="0" y="0"/>
          <a:chExt cx="0" cy="0"/>
        </a:xfrm>
      </p:grpSpPr>
      <p:sp>
        <p:nvSpPr>
          <p:cNvPr id="3" name="Subtitle 2"/>
          <p:cNvSpPr>
            <a:spLocks noGrp="1"/>
          </p:cNvSpPr>
          <p:nvPr>
            <p:ph idx="1"/>
          </p:nvPr>
        </p:nvSpPr>
        <p:spPr>
          <a:xfrm>
            <a:off x="457200" y="1676400"/>
            <a:ext cx="8686800" cy="5029200"/>
          </a:xfrm>
        </p:spPr>
        <p:txBody>
          <a:bodyPr>
            <a:noAutofit/>
          </a:bodyPr>
          <a:lstStyle/>
          <a:p>
            <a:r>
              <a:rPr lang="en-US" sz="3000" dirty="0" smtClean="0">
                <a:solidFill>
                  <a:srgbClr val="EBF5FF"/>
                </a:solidFill>
                <a:latin typeface="Times New Roman" pitchFamily="18" charset="0"/>
                <a:cs typeface="Times New Roman" pitchFamily="18" charset="0"/>
              </a:rPr>
              <a:t>Parties’ rights and responsibilities defined</a:t>
            </a:r>
          </a:p>
          <a:p>
            <a:pPr>
              <a:buNone/>
            </a:pPr>
            <a:endParaRPr lang="en-US" sz="1000" dirty="0" smtClean="0">
              <a:solidFill>
                <a:srgbClr val="EBF5FF"/>
              </a:solidFill>
              <a:latin typeface="Times New Roman" pitchFamily="18" charset="0"/>
              <a:cs typeface="Times New Roman" pitchFamily="18" charset="0"/>
            </a:endParaRPr>
          </a:p>
          <a:p>
            <a:r>
              <a:rPr lang="en-US" sz="3000" dirty="0" smtClean="0">
                <a:solidFill>
                  <a:srgbClr val="EBF5FF"/>
                </a:solidFill>
                <a:latin typeface="Times New Roman" pitchFamily="18" charset="0"/>
                <a:cs typeface="Times New Roman" pitchFamily="18" charset="0"/>
              </a:rPr>
              <a:t>Rules for starting and stopping, changes in work, payment and schedules</a:t>
            </a:r>
          </a:p>
          <a:p>
            <a:pPr>
              <a:buNone/>
            </a:pPr>
            <a:endParaRPr lang="en-US" sz="1000" dirty="0" smtClean="0">
              <a:solidFill>
                <a:srgbClr val="EBF5FF"/>
              </a:solidFill>
              <a:latin typeface="Times New Roman" pitchFamily="18" charset="0"/>
              <a:cs typeface="Times New Roman" pitchFamily="18" charset="0"/>
            </a:endParaRPr>
          </a:p>
          <a:p>
            <a:r>
              <a:rPr lang="en-US" sz="3000" dirty="0" smtClean="0">
                <a:solidFill>
                  <a:srgbClr val="EBF5FF"/>
                </a:solidFill>
                <a:latin typeface="Times New Roman" pitchFamily="18" charset="0"/>
                <a:cs typeface="Times New Roman" pitchFamily="18" charset="0"/>
              </a:rPr>
              <a:t>Insurance, bonds, warrantees specified</a:t>
            </a:r>
          </a:p>
          <a:p>
            <a:pPr>
              <a:buNone/>
            </a:pPr>
            <a:endParaRPr lang="en-US" sz="1000" dirty="0" smtClean="0">
              <a:solidFill>
                <a:srgbClr val="EBF5FF"/>
              </a:solidFill>
              <a:latin typeface="Times New Roman" pitchFamily="18" charset="0"/>
              <a:cs typeface="Times New Roman" pitchFamily="18" charset="0"/>
            </a:endParaRPr>
          </a:p>
        </p:txBody>
      </p:sp>
      <p:sp>
        <p:nvSpPr>
          <p:cNvPr id="18" name="Footer Placeholder 1"/>
          <p:cNvSpPr>
            <a:spLocks noGrp="1"/>
          </p:cNvSpPr>
          <p:nvPr>
            <p:ph type="ftr" sz="quarter" idx="4294967295"/>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
        <p:nvSpPr>
          <p:cNvPr id="7" name="Rounded Rectangle 6"/>
          <p:cNvSpPr/>
          <p:nvPr/>
        </p:nvSpPr>
        <p:spPr>
          <a:xfrm>
            <a:off x="0" y="0"/>
            <a:ext cx="9144000" cy="304800"/>
          </a:xfrm>
          <a:prstGeom prst="roundRect">
            <a:avLst/>
          </a:prstGeom>
          <a:gradFill flip="none" rotWithShape="1">
            <a:gsLst>
              <a:gs pos="0">
                <a:srgbClr val="006666"/>
              </a:gs>
              <a:gs pos="50000">
                <a:srgbClr val="009A96"/>
              </a:gs>
              <a:gs pos="100000">
                <a:srgbClr val="00D0CB"/>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ed Rectangle 16"/>
          <p:cNvSpPr/>
          <p:nvPr/>
        </p:nvSpPr>
        <p:spPr>
          <a:xfrm>
            <a:off x="0" y="6553200"/>
            <a:ext cx="9144000" cy="304800"/>
          </a:xfrm>
          <a:prstGeom prst="roundRect">
            <a:avLst/>
          </a:prstGeom>
          <a:gradFill flip="none" rotWithShape="1">
            <a:gsLst>
              <a:gs pos="0">
                <a:srgbClr val="006666"/>
              </a:gs>
              <a:gs pos="50000">
                <a:srgbClr val="006666"/>
              </a:gs>
              <a:gs pos="100000">
                <a:srgbClr val="009A96"/>
              </a:gs>
            </a:gsLst>
            <a:path path="circle">
              <a:fillToRect l="100000" t="100000"/>
            </a:path>
            <a:tileRect r="-100000" b="-100000"/>
          </a:gradFill>
          <a:ln cmpd="dbl">
            <a:noFill/>
          </a:ln>
          <a:effectLst>
            <a:innerShdw blurRad="50800" dist="50800" dir="16200000">
              <a:prstClr val="black">
                <a:alpha val="50000"/>
              </a:prstClr>
            </a:innerShdw>
          </a:effectLst>
          <a:scene3d>
            <a:camera prst="obliqueTop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a:xfrm>
            <a:off x="0" y="304800"/>
            <a:ext cx="9144000" cy="0"/>
          </a:xfrm>
          <a:prstGeom prst="line">
            <a:avLst/>
          </a:prstGeom>
          <a:ln w="1587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0" y="6553200"/>
            <a:ext cx="9144000" cy="0"/>
          </a:xfrm>
          <a:prstGeom prst="line">
            <a:avLst/>
          </a:prstGeom>
          <a:ln w="2857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Subtitle 2"/>
          <p:cNvSpPr txBox="1">
            <a:spLocks/>
          </p:cNvSpPr>
          <p:nvPr/>
        </p:nvSpPr>
        <p:spPr>
          <a:xfrm>
            <a:off x="381000" y="762000"/>
            <a:ext cx="8763000" cy="1143000"/>
          </a:xfrm>
          <a:prstGeom prst="rect">
            <a:avLst/>
          </a:prstGeom>
        </p:spPr>
        <p:txBody>
          <a:bodyPr vert="horz" lIns="91440" tIns="45720" rIns="91440" bIns="45720" rtlCol="0">
            <a:normAutofit/>
          </a:bodyPr>
          <a:lstStyle/>
          <a:p>
            <a:r>
              <a:rPr lang="en-US" sz="3200" dirty="0" smtClean="0">
                <a:solidFill>
                  <a:srgbClr val="EBF5FF"/>
                </a:solidFill>
                <a:latin typeface="Arial" pitchFamily="34" charset="0"/>
                <a:cs typeface="Arial" pitchFamily="34" charset="0"/>
              </a:rPr>
              <a:t>Model contract GCs establish rules and limits</a:t>
            </a:r>
          </a:p>
        </p:txBody>
      </p:sp>
      <p:sp>
        <p:nvSpPr>
          <p:cNvPr id="16" name="Footer Placeholder 1"/>
          <p:cNvSpPr>
            <a:spLocks noGrp="1"/>
          </p:cNvSpPr>
          <p:nvPr>
            <p:ph type="ftr" sz="quarter" idx="11"/>
          </p:nvPr>
        </p:nvSpPr>
        <p:spPr>
          <a:xfrm>
            <a:off x="0" y="6553200"/>
            <a:ext cx="9144000" cy="304800"/>
          </a:xfrm>
        </p:spPr>
        <p:txBody>
          <a:bodyPr/>
          <a:lstStyle/>
          <a:p>
            <a:pPr>
              <a:defRPr/>
            </a:pPr>
            <a:r>
              <a:rPr lang="en-US" dirty="0"/>
              <a:t>JF McCarthy: Construction Project Management                                                                                       </a:t>
            </a:r>
            <a:r>
              <a:rPr lang="en-US" dirty="0">
                <a:cs typeface="Arial" charset="0"/>
              </a:rPr>
              <a:t>©</a:t>
            </a:r>
            <a:r>
              <a:rPr lang="en-US" dirty="0"/>
              <a:t>2010 Pareto All rights reserved</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4730</TotalTime>
  <Words>1474</Words>
  <Application>Microsoft Office PowerPoint</Application>
  <PresentationFormat>On-screen Show (4:3)</PresentationFormat>
  <Paragraphs>179</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JF McCarthy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JF McCarthy</dc:creator>
  <cp:lastModifiedBy>Brent MacDonald</cp:lastModifiedBy>
  <cp:revision>106</cp:revision>
  <dcterms:created xsi:type="dcterms:W3CDTF">2011-04-01T18:38:33Z</dcterms:created>
  <dcterms:modified xsi:type="dcterms:W3CDTF">2019-03-12T13:24:22Z</dcterms:modified>
</cp:coreProperties>
</file>